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4"/>
  </p:notesMasterIdLst>
  <p:sldIdLst>
    <p:sldId id="256" r:id="rId5"/>
    <p:sldId id="286" r:id="rId6"/>
    <p:sldId id="257" r:id="rId7"/>
    <p:sldId id="279" r:id="rId8"/>
    <p:sldId id="280" r:id="rId9"/>
    <p:sldId id="302" r:id="rId10"/>
    <p:sldId id="281" r:id="rId11"/>
    <p:sldId id="301" r:id="rId12"/>
    <p:sldId id="310" r:id="rId13"/>
    <p:sldId id="311" r:id="rId14"/>
    <p:sldId id="283" r:id="rId15"/>
    <p:sldId id="258" r:id="rId16"/>
    <p:sldId id="262" r:id="rId17"/>
    <p:sldId id="263" r:id="rId18"/>
    <p:sldId id="264" r:id="rId19"/>
    <p:sldId id="265" r:id="rId20"/>
    <p:sldId id="284" r:id="rId21"/>
    <p:sldId id="285" r:id="rId22"/>
    <p:sldId id="312" r:id="rId23"/>
    <p:sldId id="313" r:id="rId24"/>
    <p:sldId id="314" r:id="rId25"/>
    <p:sldId id="259" r:id="rId26"/>
    <p:sldId id="260" r:id="rId27"/>
    <p:sldId id="315" r:id="rId28"/>
    <p:sldId id="267" r:id="rId29"/>
    <p:sldId id="266" r:id="rId30"/>
    <p:sldId id="316" r:id="rId31"/>
    <p:sldId id="268" r:id="rId32"/>
    <p:sldId id="289" r:id="rId33"/>
    <p:sldId id="269" r:id="rId34"/>
    <p:sldId id="317" r:id="rId35"/>
    <p:sldId id="292" r:id="rId36"/>
    <p:sldId id="293" r:id="rId37"/>
    <p:sldId id="270" r:id="rId38"/>
    <p:sldId id="291" r:id="rId39"/>
    <p:sldId id="290" r:id="rId40"/>
    <p:sldId id="318" r:id="rId41"/>
    <p:sldId id="319" r:id="rId42"/>
    <p:sldId id="320" r:id="rId43"/>
    <p:sldId id="321" r:id="rId44"/>
    <p:sldId id="275" r:id="rId45"/>
    <p:sldId id="322" r:id="rId46"/>
    <p:sldId id="323" r:id="rId47"/>
    <p:sldId id="278" r:id="rId48"/>
    <p:sldId id="324" r:id="rId49"/>
    <p:sldId id="325" r:id="rId50"/>
    <p:sldId id="326" r:id="rId51"/>
    <p:sldId id="282" r:id="rId52"/>
    <p:sldId id="327" r:id="rId53"/>
    <p:sldId id="328" r:id="rId54"/>
    <p:sldId id="271" r:id="rId55"/>
    <p:sldId id="272" r:id="rId56"/>
    <p:sldId id="273" r:id="rId57"/>
    <p:sldId id="274" r:id="rId58"/>
    <p:sldId id="277" r:id="rId59"/>
    <p:sldId id="300" r:id="rId60"/>
    <p:sldId id="297" r:id="rId61"/>
    <p:sldId id="298" r:id="rId62"/>
    <p:sldId id="29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N Ling" initials="GL" lastIdx="1" clrIdx="0">
    <p:extLst>
      <p:ext uri="{19B8F6BF-5375-455C-9EA6-DF929625EA0E}">
        <p15:presenceInfo xmlns:p15="http://schemas.microsoft.com/office/powerpoint/2012/main" userId="S::19481578@link.hkbu.edu.hk::e3d205b2-356f-4b65-ab9f-7c14072c95a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2D952-EBC2-4CFB-81CC-199AB9E57427}" v="2" dt="2025-08-29T10:08:28.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autoAdjust="0"/>
    <p:restoredTop sz="94249" autoAdjust="0"/>
  </p:normalViewPr>
  <p:slideViewPr>
    <p:cSldViewPr snapToGrid="0">
      <p:cViewPr varScale="1">
        <p:scale>
          <a:sx n="60" d="100"/>
          <a:sy n="60" d="100"/>
        </p:scale>
        <p:origin x="72" y="11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n Yi LAW" userId="7022f2d7-95f0-4fb1-89f4-e72d0af4d2c8" providerId="ADAL" clId="{15163EB5-3A30-4926-B9A6-32A89D740891}"/>
    <pc:docChg chg="undo custSel addSld delSld modSld sldOrd">
      <pc:chgData name="Yuen Yi LAW" userId="7022f2d7-95f0-4fb1-89f4-e72d0af4d2c8" providerId="ADAL" clId="{15163EB5-3A30-4926-B9A6-32A89D740891}" dt="2025-08-26T10:40:54.903" v="432" actId="20577"/>
      <pc:docMkLst>
        <pc:docMk/>
      </pc:docMkLst>
      <pc:sldChg chg="modSp mod">
        <pc:chgData name="Yuen Yi LAW" userId="7022f2d7-95f0-4fb1-89f4-e72d0af4d2c8" providerId="ADAL" clId="{15163EB5-3A30-4926-B9A6-32A89D740891}" dt="2025-08-26T08:59:18.889" v="428" actId="403"/>
        <pc:sldMkLst>
          <pc:docMk/>
          <pc:sldMk cId="2788102250" sldId="257"/>
        </pc:sldMkLst>
        <pc:spChg chg="mod">
          <ac:chgData name="Yuen Yi LAW" userId="7022f2d7-95f0-4fb1-89f4-e72d0af4d2c8" providerId="ADAL" clId="{15163EB5-3A30-4926-B9A6-32A89D740891}" dt="2025-08-26T08:59:18.889" v="428" actId="403"/>
          <ac:spMkLst>
            <pc:docMk/>
            <pc:sldMk cId="2788102250" sldId="257"/>
            <ac:spMk id="3" creationId="{00000000-0000-0000-0000-000000000000}"/>
          </ac:spMkLst>
        </pc:spChg>
      </pc:sldChg>
      <pc:sldChg chg="del">
        <pc:chgData name="Yuen Yi LAW" userId="7022f2d7-95f0-4fb1-89f4-e72d0af4d2c8" providerId="ADAL" clId="{15163EB5-3A30-4926-B9A6-32A89D740891}" dt="2025-08-14T08:56:21.798" v="45" actId="47"/>
        <pc:sldMkLst>
          <pc:docMk/>
          <pc:sldMk cId="66542568" sldId="259"/>
        </pc:sldMkLst>
      </pc:sldChg>
      <pc:sldChg chg="modSp add mod">
        <pc:chgData name="Yuen Yi LAW" userId="7022f2d7-95f0-4fb1-89f4-e72d0af4d2c8" providerId="ADAL" clId="{15163EB5-3A30-4926-B9A6-32A89D740891}" dt="2025-08-14T09:04:51.918" v="261" actId="20577"/>
        <pc:sldMkLst>
          <pc:docMk/>
          <pc:sldMk cId="659415734" sldId="259"/>
        </pc:sldMkLst>
        <pc:spChg chg="mod">
          <ac:chgData name="Yuen Yi LAW" userId="7022f2d7-95f0-4fb1-89f4-e72d0af4d2c8" providerId="ADAL" clId="{15163EB5-3A30-4926-B9A6-32A89D740891}" dt="2025-08-14T09:04:51.918" v="261" actId="20577"/>
          <ac:spMkLst>
            <pc:docMk/>
            <pc:sldMk cId="659415734" sldId="259"/>
            <ac:spMk id="2" creationId="{00000000-0000-0000-0000-000000000000}"/>
          </ac:spMkLst>
        </pc:spChg>
      </pc:sldChg>
      <pc:sldChg chg="modSp add mod">
        <pc:chgData name="Yuen Yi LAW" userId="7022f2d7-95f0-4fb1-89f4-e72d0af4d2c8" providerId="ADAL" clId="{15163EB5-3A30-4926-B9A6-32A89D740891}" dt="2025-08-14T09:28:44.393" v="396" actId="6549"/>
        <pc:sldMkLst>
          <pc:docMk/>
          <pc:sldMk cId="29523401" sldId="260"/>
        </pc:sldMkLst>
        <pc:spChg chg="mod">
          <ac:chgData name="Yuen Yi LAW" userId="7022f2d7-95f0-4fb1-89f4-e72d0af4d2c8" providerId="ADAL" clId="{15163EB5-3A30-4926-B9A6-32A89D740891}" dt="2025-08-14T09:04:59.169" v="271" actId="20577"/>
          <ac:spMkLst>
            <pc:docMk/>
            <pc:sldMk cId="29523401" sldId="260"/>
            <ac:spMk id="2" creationId="{00000000-0000-0000-0000-000000000000}"/>
          </ac:spMkLst>
        </pc:spChg>
        <pc:spChg chg="mod">
          <ac:chgData name="Yuen Yi LAW" userId="7022f2d7-95f0-4fb1-89f4-e72d0af4d2c8" providerId="ADAL" clId="{15163EB5-3A30-4926-B9A6-32A89D740891}" dt="2025-08-14T09:28:44.393" v="396" actId="6549"/>
          <ac:spMkLst>
            <pc:docMk/>
            <pc:sldMk cId="29523401" sldId="260"/>
            <ac:spMk id="3" creationId="{00000000-0000-0000-0000-000000000000}"/>
          </ac:spMkLst>
        </pc:spChg>
      </pc:sldChg>
      <pc:sldChg chg="del">
        <pc:chgData name="Yuen Yi LAW" userId="7022f2d7-95f0-4fb1-89f4-e72d0af4d2c8" providerId="ADAL" clId="{15163EB5-3A30-4926-B9A6-32A89D740891}" dt="2025-08-14T08:56:31.913" v="48" actId="47"/>
        <pc:sldMkLst>
          <pc:docMk/>
          <pc:sldMk cId="3097637986" sldId="260"/>
        </pc:sldMkLst>
      </pc:sldChg>
      <pc:sldChg chg="del">
        <pc:chgData name="Yuen Yi LAW" userId="7022f2d7-95f0-4fb1-89f4-e72d0af4d2c8" providerId="ADAL" clId="{15163EB5-3A30-4926-B9A6-32A89D740891}" dt="2025-08-14T08:56:33.711" v="49" actId="47"/>
        <pc:sldMkLst>
          <pc:docMk/>
          <pc:sldMk cId="1287603649" sldId="261"/>
        </pc:sldMkLst>
      </pc:sldChg>
      <pc:sldChg chg="modSp mod">
        <pc:chgData name="Yuen Yi LAW" userId="7022f2d7-95f0-4fb1-89f4-e72d0af4d2c8" providerId="ADAL" clId="{15163EB5-3A30-4926-B9A6-32A89D740891}" dt="2025-08-25T05:31:46.575" v="412" actId="1076"/>
        <pc:sldMkLst>
          <pc:docMk/>
          <pc:sldMk cId="2141750913" sldId="263"/>
        </pc:sldMkLst>
        <pc:spChg chg="mod">
          <ac:chgData name="Yuen Yi LAW" userId="7022f2d7-95f0-4fb1-89f4-e72d0af4d2c8" providerId="ADAL" clId="{15163EB5-3A30-4926-B9A6-32A89D740891}" dt="2025-08-25T05:31:46.575" v="412" actId="1076"/>
          <ac:spMkLst>
            <pc:docMk/>
            <pc:sldMk cId="2141750913" sldId="263"/>
            <ac:spMk id="2" creationId="{1237F5A7-D8E5-4F9C-9C67-FE19BC55DCAF}"/>
          </ac:spMkLst>
        </pc:spChg>
      </pc:sldChg>
      <pc:sldChg chg="modSp mod">
        <pc:chgData name="Yuen Yi LAW" userId="7022f2d7-95f0-4fb1-89f4-e72d0af4d2c8" providerId="ADAL" clId="{15163EB5-3A30-4926-B9A6-32A89D740891}" dt="2025-08-14T08:56:56.206" v="51" actId="20577"/>
        <pc:sldMkLst>
          <pc:docMk/>
          <pc:sldMk cId="3343654887" sldId="264"/>
        </pc:sldMkLst>
        <pc:spChg chg="mod">
          <ac:chgData name="Yuen Yi LAW" userId="7022f2d7-95f0-4fb1-89f4-e72d0af4d2c8" providerId="ADAL" clId="{15163EB5-3A30-4926-B9A6-32A89D740891}" dt="2025-08-14T08:56:56.206" v="51" actId="20577"/>
          <ac:spMkLst>
            <pc:docMk/>
            <pc:sldMk cId="3343654887" sldId="264"/>
            <ac:spMk id="5" creationId="{D114BF15-5288-4CAE-ABDF-BFA2AC4844F5}"/>
          </ac:spMkLst>
        </pc:spChg>
      </pc:sldChg>
      <pc:sldChg chg="del">
        <pc:chgData name="Yuen Yi LAW" userId="7022f2d7-95f0-4fb1-89f4-e72d0af4d2c8" providerId="ADAL" clId="{15163EB5-3A30-4926-B9A6-32A89D740891}" dt="2025-08-14T08:57:42.263" v="54" actId="47"/>
        <pc:sldMkLst>
          <pc:docMk/>
          <pc:sldMk cId="2167685136" sldId="266"/>
        </pc:sldMkLst>
      </pc:sldChg>
      <pc:sldChg chg="delSp modSp add mod">
        <pc:chgData name="Yuen Yi LAW" userId="7022f2d7-95f0-4fb1-89f4-e72d0af4d2c8" providerId="ADAL" clId="{15163EB5-3A30-4926-B9A6-32A89D740891}" dt="2025-08-25T05:46:28.736" v="423" actId="27636"/>
        <pc:sldMkLst>
          <pc:docMk/>
          <pc:sldMk cId="2779338680" sldId="266"/>
        </pc:sldMkLst>
        <pc:spChg chg="mod">
          <ac:chgData name="Yuen Yi LAW" userId="7022f2d7-95f0-4fb1-89f4-e72d0af4d2c8" providerId="ADAL" clId="{15163EB5-3A30-4926-B9A6-32A89D740891}" dt="2025-08-25T05:46:28.736" v="423" actId="27636"/>
          <ac:spMkLst>
            <pc:docMk/>
            <pc:sldMk cId="2779338680" sldId="266"/>
            <ac:spMk id="3" creationId="{D1F4541A-F6AA-2F4F-9992-11C64F118825}"/>
          </ac:spMkLst>
        </pc:spChg>
      </pc:sldChg>
      <pc:sldChg chg="add">
        <pc:chgData name="Yuen Yi LAW" userId="7022f2d7-95f0-4fb1-89f4-e72d0af4d2c8" providerId="ADAL" clId="{15163EB5-3A30-4926-B9A6-32A89D740891}" dt="2025-08-14T09:05:35.291" v="273"/>
        <pc:sldMkLst>
          <pc:docMk/>
          <pc:sldMk cId="99576444" sldId="267"/>
        </pc:sldMkLst>
      </pc:sldChg>
      <pc:sldChg chg="del">
        <pc:chgData name="Yuen Yi LAW" userId="7022f2d7-95f0-4fb1-89f4-e72d0af4d2c8" providerId="ADAL" clId="{15163EB5-3A30-4926-B9A6-32A89D740891}" dt="2025-08-14T08:57:43.436" v="55" actId="47"/>
        <pc:sldMkLst>
          <pc:docMk/>
          <pc:sldMk cId="1464581704" sldId="267"/>
        </pc:sldMkLst>
      </pc:sldChg>
      <pc:sldChg chg="del">
        <pc:chgData name="Yuen Yi LAW" userId="7022f2d7-95f0-4fb1-89f4-e72d0af4d2c8" providerId="ADAL" clId="{15163EB5-3A30-4926-B9A6-32A89D740891}" dt="2025-08-14T08:57:48.548" v="57" actId="47"/>
        <pc:sldMkLst>
          <pc:docMk/>
          <pc:sldMk cId="2104473638" sldId="268"/>
        </pc:sldMkLst>
      </pc:sldChg>
      <pc:sldChg chg="modSp add mod">
        <pc:chgData name="Yuen Yi LAW" userId="7022f2d7-95f0-4fb1-89f4-e72d0af4d2c8" providerId="ADAL" clId="{15163EB5-3A30-4926-B9A6-32A89D740891}" dt="2025-08-14T09:10:41.654" v="277" actId="20577"/>
        <pc:sldMkLst>
          <pc:docMk/>
          <pc:sldMk cId="2581963448" sldId="268"/>
        </pc:sldMkLst>
        <pc:spChg chg="mod">
          <ac:chgData name="Yuen Yi LAW" userId="7022f2d7-95f0-4fb1-89f4-e72d0af4d2c8" providerId="ADAL" clId="{15163EB5-3A30-4926-B9A6-32A89D740891}" dt="2025-08-14T09:10:41.654" v="277" actId="20577"/>
          <ac:spMkLst>
            <pc:docMk/>
            <pc:sldMk cId="2581963448" sldId="268"/>
            <ac:spMk id="2" creationId="{A56FE158-0444-2D45-91B7-AD6472728CE4}"/>
          </ac:spMkLst>
        </pc:spChg>
      </pc:sldChg>
      <pc:sldChg chg="modSp add mod">
        <pc:chgData name="Yuen Yi LAW" userId="7022f2d7-95f0-4fb1-89f4-e72d0af4d2c8" providerId="ADAL" clId="{15163EB5-3A30-4926-B9A6-32A89D740891}" dt="2025-08-14T09:30:46.392" v="410" actId="20577"/>
        <pc:sldMkLst>
          <pc:docMk/>
          <pc:sldMk cId="2618020622" sldId="269"/>
        </pc:sldMkLst>
        <pc:spChg chg="mod">
          <ac:chgData name="Yuen Yi LAW" userId="7022f2d7-95f0-4fb1-89f4-e72d0af4d2c8" providerId="ADAL" clId="{15163EB5-3A30-4926-B9A6-32A89D740891}" dt="2025-08-14T09:30:46.392" v="410" actId="20577"/>
          <ac:spMkLst>
            <pc:docMk/>
            <pc:sldMk cId="2618020622" sldId="269"/>
            <ac:spMk id="2" creationId="{C30932D5-6A98-8C43-853E-4C1B9916239B}"/>
          </ac:spMkLst>
        </pc:spChg>
        <pc:spChg chg="mod">
          <ac:chgData name="Yuen Yi LAW" userId="7022f2d7-95f0-4fb1-89f4-e72d0af4d2c8" providerId="ADAL" clId="{15163EB5-3A30-4926-B9A6-32A89D740891}" dt="2025-08-14T09:11:22.622" v="290"/>
          <ac:spMkLst>
            <pc:docMk/>
            <pc:sldMk cId="2618020622" sldId="269"/>
            <ac:spMk id="3" creationId="{895F5FFA-83E9-AD44-8153-802636D26DBF}"/>
          </ac:spMkLst>
        </pc:spChg>
      </pc:sldChg>
      <pc:sldChg chg="del">
        <pc:chgData name="Yuen Yi LAW" userId="7022f2d7-95f0-4fb1-89f4-e72d0af4d2c8" providerId="ADAL" clId="{15163EB5-3A30-4926-B9A6-32A89D740891}" dt="2025-08-14T08:57:51.830" v="58" actId="47"/>
        <pc:sldMkLst>
          <pc:docMk/>
          <pc:sldMk cId="3809202491" sldId="269"/>
        </pc:sldMkLst>
      </pc:sldChg>
      <pc:sldChg chg="del">
        <pc:chgData name="Yuen Yi LAW" userId="7022f2d7-95f0-4fb1-89f4-e72d0af4d2c8" providerId="ADAL" clId="{15163EB5-3A30-4926-B9A6-32A89D740891}" dt="2025-08-14T08:57:53.509" v="59" actId="47"/>
        <pc:sldMkLst>
          <pc:docMk/>
          <pc:sldMk cId="1753278768" sldId="270"/>
        </pc:sldMkLst>
      </pc:sldChg>
      <pc:sldChg chg="modSp add mod">
        <pc:chgData name="Yuen Yi LAW" userId="7022f2d7-95f0-4fb1-89f4-e72d0af4d2c8" providerId="ADAL" clId="{15163EB5-3A30-4926-B9A6-32A89D740891}" dt="2025-08-14T09:11:56.800" v="298" actId="20577"/>
        <pc:sldMkLst>
          <pc:docMk/>
          <pc:sldMk cId="2144330303" sldId="270"/>
        </pc:sldMkLst>
        <pc:spChg chg="mod">
          <ac:chgData name="Yuen Yi LAW" userId="7022f2d7-95f0-4fb1-89f4-e72d0af4d2c8" providerId="ADAL" clId="{15163EB5-3A30-4926-B9A6-32A89D740891}" dt="2025-08-14T09:11:56.800" v="298" actId="20577"/>
          <ac:spMkLst>
            <pc:docMk/>
            <pc:sldMk cId="2144330303" sldId="270"/>
            <ac:spMk id="2" creationId="{4F7C9D8A-0968-2447-8945-BF42CE985556}"/>
          </ac:spMkLst>
        </pc:spChg>
      </pc:sldChg>
      <pc:sldChg chg="modSp mod">
        <pc:chgData name="Yuen Yi LAW" userId="7022f2d7-95f0-4fb1-89f4-e72d0af4d2c8" providerId="ADAL" clId="{15163EB5-3A30-4926-B9A6-32A89D740891}" dt="2025-08-14T09:14:35.782" v="346" actId="20577"/>
        <pc:sldMkLst>
          <pc:docMk/>
          <pc:sldMk cId="208564252" sldId="271"/>
        </pc:sldMkLst>
        <pc:spChg chg="mod">
          <ac:chgData name="Yuen Yi LAW" userId="7022f2d7-95f0-4fb1-89f4-e72d0af4d2c8" providerId="ADAL" clId="{15163EB5-3A30-4926-B9A6-32A89D740891}" dt="2025-08-14T09:14:35.782" v="346" actId="20577"/>
          <ac:spMkLst>
            <pc:docMk/>
            <pc:sldMk cId="208564252" sldId="271"/>
            <ac:spMk id="2" creationId="{D114BF15-5288-4CAE-ABDF-BFA2AC4844F5}"/>
          </ac:spMkLst>
        </pc:spChg>
      </pc:sldChg>
      <pc:sldChg chg="modSp add mod">
        <pc:chgData name="Yuen Yi LAW" userId="7022f2d7-95f0-4fb1-89f4-e72d0af4d2c8" providerId="ADAL" clId="{15163EB5-3A30-4926-B9A6-32A89D740891}" dt="2025-08-14T09:12:55.109" v="308" actId="20577"/>
        <pc:sldMkLst>
          <pc:docMk/>
          <pc:sldMk cId="3751063907" sldId="275"/>
        </pc:sldMkLst>
        <pc:spChg chg="mod">
          <ac:chgData name="Yuen Yi LAW" userId="7022f2d7-95f0-4fb1-89f4-e72d0af4d2c8" providerId="ADAL" clId="{15163EB5-3A30-4926-B9A6-32A89D740891}" dt="2025-08-14T09:12:55.109" v="308" actId="20577"/>
          <ac:spMkLst>
            <pc:docMk/>
            <pc:sldMk cId="3751063907" sldId="275"/>
            <ac:spMk id="2" creationId="{28246E82-60AC-7149-AD08-1C0BB3C4FAC4}"/>
          </ac:spMkLst>
        </pc:spChg>
      </pc:sldChg>
      <pc:sldChg chg="del">
        <pc:chgData name="Yuen Yi LAW" userId="7022f2d7-95f0-4fb1-89f4-e72d0af4d2c8" providerId="ADAL" clId="{15163EB5-3A30-4926-B9A6-32A89D740891}" dt="2025-08-14T09:24:56.715" v="385" actId="47"/>
        <pc:sldMkLst>
          <pc:docMk/>
          <pc:sldMk cId="1343982122" sldId="276"/>
        </pc:sldMkLst>
      </pc:sldChg>
      <pc:sldChg chg="modSp mod">
        <pc:chgData name="Yuen Yi LAW" userId="7022f2d7-95f0-4fb1-89f4-e72d0af4d2c8" providerId="ADAL" clId="{15163EB5-3A30-4926-B9A6-32A89D740891}" dt="2025-08-14T09:25:03.945" v="387" actId="20577"/>
        <pc:sldMkLst>
          <pc:docMk/>
          <pc:sldMk cId="2327090176" sldId="277"/>
        </pc:sldMkLst>
        <pc:spChg chg="mod">
          <ac:chgData name="Yuen Yi LAW" userId="7022f2d7-95f0-4fb1-89f4-e72d0af4d2c8" providerId="ADAL" clId="{15163EB5-3A30-4926-B9A6-32A89D740891}" dt="2025-08-14T09:25:03.945" v="387" actId="20577"/>
          <ac:spMkLst>
            <pc:docMk/>
            <pc:sldMk cId="2327090176" sldId="277"/>
            <ac:spMk id="3" creationId="{5D6C8749-A17A-4404-8345-BA0ABE292D23}"/>
          </ac:spMkLst>
        </pc:spChg>
      </pc:sldChg>
      <pc:sldChg chg="modSp add mod">
        <pc:chgData name="Yuen Yi LAW" userId="7022f2d7-95f0-4fb1-89f4-e72d0af4d2c8" providerId="ADAL" clId="{15163EB5-3A30-4926-B9A6-32A89D740891}" dt="2025-08-26T10:40:26.666" v="430" actId="27636"/>
        <pc:sldMkLst>
          <pc:docMk/>
          <pc:sldMk cId="1092678947" sldId="278"/>
        </pc:sldMkLst>
        <pc:spChg chg="mod">
          <ac:chgData name="Yuen Yi LAW" userId="7022f2d7-95f0-4fb1-89f4-e72d0af4d2c8" providerId="ADAL" clId="{15163EB5-3A30-4926-B9A6-32A89D740891}" dt="2025-08-14T09:13:22.251" v="314" actId="20577"/>
          <ac:spMkLst>
            <pc:docMk/>
            <pc:sldMk cId="1092678947" sldId="278"/>
            <ac:spMk id="2" creationId="{7721A147-13B3-9147-B9DA-D8A50C2CFAC5}"/>
          </ac:spMkLst>
        </pc:spChg>
        <pc:spChg chg="mod">
          <ac:chgData name="Yuen Yi LAW" userId="7022f2d7-95f0-4fb1-89f4-e72d0af4d2c8" providerId="ADAL" clId="{15163EB5-3A30-4926-B9A6-32A89D740891}" dt="2025-08-26T10:40:26.666" v="430" actId="27636"/>
          <ac:spMkLst>
            <pc:docMk/>
            <pc:sldMk cId="1092678947" sldId="278"/>
            <ac:spMk id="3" creationId="{B288CADB-FDBA-2B46-990C-EFF196E095A7}"/>
          </ac:spMkLst>
        </pc:spChg>
      </pc:sldChg>
      <pc:sldChg chg="del">
        <pc:chgData name="Yuen Yi LAW" userId="7022f2d7-95f0-4fb1-89f4-e72d0af4d2c8" providerId="ADAL" clId="{15163EB5-3A30-4926-B9A6-32A89D740891}" dt="2025-08-14T08:57:44.266" v="56" actId="47"/>
        <pc:sldMkLst>
          <pc:docMk/>
          <pc:sldMk cId="4163743356" sldId="278"/>
        </pc:sldMkLst>
      </pc:sldChg>
      <pc:sldChg chg="modSp mod">
        <pc:chgData name="Yuen Yi LAW" userId="7022f2d7-95f0-4fb1-89f4-e72d0af4d2c8" providerId="ADAL" clId="{15163EB5-3A30-4926-B9A6-32A89D740891}" dt="2025-08-14T09:28:01.502" v="395" actId="113"/>
        <pc:sldMkLst>
          <pc:docMk/>
          <pc:sldMk cId="2505222599" sldId="281"/>
        </pc:sldMkLst>
        <pc:graphicFrameChg chg="mod modGraphic">
          <ac:chgData name="Yuen Yi LAW" userId="7022f2d7-95f0-4fb1-89f4-e72d0af4d2c8" providerId="ADAL" clId="{15163EB5-3A30-4926-B9A6-32A89D740891}" dt="2025-08-14T09:28:01.502" v="395" actId="113"/>
          <ac:graphicFrameMkLst>
            <pc:docMk/>
            <pc:sldMk cId="2505222599" sldId="281"/>
            <ac:graphicFrameMk id="5" creationId="{8A8A14AD-A57B-D948-9F0A-CA2F7D54043F}"/>
          </ac:graphicFrameMkLst>
        </pc:graphicFrameChg>
      </pc:sldChg>
      <pc:sldChg chg="del">
        <pc:chgData name="Yuen Yi LAW" userId="7022f2d7-95f0-4fb1-89f4-e72d0af4d2c8" providerId="ADAL" clId="{15163EB5-3A30-4926-B9A6-32A89D740891}" dt="2025-08-14T08:56:30.562" v="47" actId="47"/>
        <pc:sldMkLst>
          <pc:docMk/>
          <pc:sldMk cId="1701316914" sldId="282"/>
        </pc:sldMkLst>
      </pc:sldChg>
      <pc:sldChg chg="delSp modSp add mod delAnim">
        <pc:chgData name="Yuen Yi LAW" userId="7022f2d7-95f0-4fb1-89f4-e72d0af4d2c8" providerId="ADAL" clId="{15163EB5-3A30-4926-B9A6-32A89D740891}" dt="2025-08-14T09:15:40.633" v="354" actId="1076"/>
        <pc:sldMkLst>
          <pc:docMk/>
          <pc:sldMk cId="3902649827" sldId="282"/>
        </pc:sldMkLst>
        <pc:spChg chg="mod">
          <ac:chgData name="Yuen Yi LAW" userId="7022f2d7-95f0-4fb1-89f4-e72d0af4d2c8" providerId="ADAL" clId="{15163EB5-3A30-4926-B9A6-32A89D740891}" dt="2025-08-14T09:15:33.219" v="353" actId="20577"/>
          <ac:spMkLst>
            <pc:docMk/>
            <pc:sldMk cId="3902649827" sldId="282"/>
            <ac:spMk id="3" creationId="{1F883FBD-2894-CA4F-A7DA-B026AB602B88}"/>
          </ac:spMkLst>
        </pc:spChg>
        <pc:spChg chg="mod">
          <ac:chgData name="Yuen Yi LAW" userId="7022f2d7-95f0-4fb1-89f4-e72d0af4d2c8" providerId="ADAL" clId="{15163EB5-3A30-4926-B9A6-32A89D740891}" dt="2025-08-14T09:15:40.633" v="354" actId="1076"/>
          <ac:spMkLst>
            <pc:docMk/>
            <pc:sldMk cId="3902649827" sldId="282"/>
            <ac:spMk id="7" creationId="{689B6B7F-5A78-F843-84FC-BB58DC8B4E43}"/>
          </ac:spMkLst>
        </pc:spChg>
      </pc:sldChg>
      <pc:sldChg chg="ord">
        <pc:chgData name="Yuen Yi LAW" userId="7022f2d7-95f0-4fb1-89f4-e72d0af4d2c8" providerId="ADAL" clId="{15163EB5-3A30-4926-B9A6-32A89D740891}" dt="2025-08-14T08:57:38.801" v="53"/>
        <pc:sldMkLst>
          <pc:docMk/>
          <pc:sldMk cId="3647515928" sldId="284"/>
        </pc:sldMkLst>
      </pc:sldChg>
      <pc:sldChg chg="ord">
        <pc:chgData name="Yuen Yi LAW" userId="7022f2d7-95f0-4fb1-89f4-e72d0af4d2c8" providerId="ADAL" clId="{15163EB5-3A30-4926-B9A6-32A89D740891}" dt="2025-08-14T08:57:38.801" v="53"/>
        <pc:sldMkLst>
          <pc:docMk/>
          <pc:sldMk cId="1967160210" sldId="285"/>
        </pc:sldMkLst>
      </pc:sldChg>
      <pc:sldChg chg="add del">
        <pc:chgData name="Yuen Yi LAW" userId="7022f2d7-95f0-4fb1-89f4-e72d0af4d2c8" providerId="ADAL" clId="{15163EB5-3A30-4926-B9A6-32A89D740891}" dt="2025-08-14T09:13:54.835" v="322" actId="47"/>
        <pc:sldMkLst>
          <pc:docMk/>
          <pc:sldMk cId="2388874227" sldId="287"/>
        </pc:sldMkLst>
      </pc:sldChg>
      <pc:sldChg chg="add del">
        <pc:chgData name="Yuen Yi LAW" userId="7022f2d7-95f0-4fb1-89f4-e72d0af4d2c8" providerId="ADAL" clId="{15163EB5-3A30-4926-B9A6-32A89D740891}" dt="2025-08-14T09:16:54.708" v="369" actId="2696"/>
        <pc:sldMkLst>
          <pc:docMk/>
          <pc:sldMk cId="1984740637" sldId="288"/>
        </pc:sldMkLst>
      </pc:sldChg>
      <pc:sldChg chg="modSp add mod">
        <pc:chgData name="Yuen Yi LAW" userId="7022f2d7-95f0-4fb1-89f4-e72d0af4d2c8" providerId="ADAL" clId="{15163EB5-3A30-4926-B9A6-32A89D740891}" dt="2025-08-14T09:30:39.095" v="408" actId="1076"/>
        <pc:sldMkLst>
          <pc:docMk/>
          <pc:sldMk cId="3095674301" sldId="289"/>
        </pc:sldMkLst>
        <pc:spChg chg="mod">
          <ac:chgData name="Yuen Yi LAW" userId="7022f2d7-95f0-4fb1-89f4-e72d0af4d2c8" providerId="ADAL" clId="{15163EB5-3A30-4926-B9A6-32A89D740891}" dt="2025-08-14T09:30:39.095" v="408" actId="1076"/>
          <ac:spMkLst>
            <pc:docMk/>
            <pc:sldMk cId="3095674301" sldId="289"/>
            <ac:spMk id="2" creationId="{00000000-0000-0000-0000-000000000000}"/>
          </ac:spMkLst>
        </pc:spChg>
      </pc:sldChg>
      <pc:sldChg chg="modSp add mod">
        <pc:chgData name="Yuen Yi LAW" userId="7022f2d7-95f0-4fb1-89f4-e72d0af4d2c8" providerId="ADAL" clId="{15163EB5-3A30-4926-B9A6-32A89D740891}" dt="2025-08-14T09:11:45.863" v="294" actId="20577"/>
        <pc:sldMkLst>
          <pc:docMk/>
          <pc:sldMk cId="2057623915" sldId="290"/>
        </pc:sldMkLst>
        <pc:spChg chg="mod">
          <ac:chgData name="Yuen Yi LAW" userId="7022f2d7-95f0-4fb1-89f4-e72d0af4d2c8" providerId="ADAL" clId="{15163EB5-3A30-4926-B9A6-32A89D740891}" dt="2025-08-14T09:11:45.863" v="294" actId="20577"/>
          <ac:spMkLst>
            <pc:docMk/>
            <pc:sldMk cId="2057623915" sldId="290"/>
            <ac:spMk id="2" creationId="{4F7C9D8A-0968-2447-8945-BF42CE985556}"/>
          </ac:spMkLst>
        </pc:spChg>
      </pc:sldChg>
      <pc:sldChg chg="add">
        <pc:chgData name="Yuen Yi LAW" userId="7022f2d7-95f0-4fb1-89f4-e72d0af4d2c8" providerId="ADAL" clId="{15163EB5-3A30-4926-B9A6-32A89D740891}" dt="2025-08-14T09:05:35.291" v="273"/>
        <pc:sldMkLst>
          <pc:docMk/>
          <pc:sldMk cId="3532702105" sldId="291"/>
        </pc:sldMkLst>
      </pc:sldChg>
      <pc:sldChg chg="modSp add mod">
        <pc:chgData name="Yuen Yi LAW" userId="7022f2d7-95f0-4fb1-89f4-e72d0af4d2c8" providerId="ADAL" clId="{15163EB5-3A30-4926-B9A6-32A89D740891}" dt="2025-08-14T09:11:35.645" v="292" actId="20577"/>
        <pc:sldMkLst>
          <pc:docMk/>
          <pc:sldMk cId="3155878905" sldId="292"/>
        </pc:sldMkLst>
        <pc:spChg chg="mod">
          <ac:chgData name="Yuen Yi LAW" userId="7022f2d7-95f0-4fb1-89f4-e72d0af4d2c8" providerId="ADAL" clId="{15163EB5-3A30-4926-B9A6-32A89D740891}" dt="2025-08-14T09:11:35.645" v="292" actId="20577"/>
          <ac:spMkLst>
            <pc:docMk/>
            <pc:sldMk cId="3155878905" sldId="292"/>
            <ac:spMk id="2" creationId="{00000000-0000-0000-0000-000000000000}"/>
          </ac:spMkLst>
        </pc:spChg>
      </pc:sldChg>
      <pc:sldChg chg="add">
        <pc:chgData name="Yuen Yi LAW" userId="7022f2d7-95f0-4fb1-89f4-e72d0af4d2c8" providerId="ADAL" clId="{15163EB5-3A30-4926-B9A6-32A89D740891}" dt="2025-08-14T09:05:35.291" v="273"/>
        <pc:sldMkLst>
          <pc:docMk/>
          <pc:sldMk cId="3700511381" sldId="293"/>
        </pc:sldMkLst>
      </pc:sldChg>
      <pc:sldChg chg="addSp delSp modSp mod">
        <pc:chgData name="Yuen Yi LAW" userId="7022f2d7-95f0-4fb1-89f4-e72d0af4d2c8" providerId="ADAL" clId="{15163EB5-3A30-4926-B9A6-32A89D740891}" dt="2025-08-14T08:41:30.139" v="18" actId="1076"/>
        <pc:sldMkLst>
          <pc:docMk/>
          <pc:sldMk cId="2097840536" sldId="302"/>
        </pc:sldMkLst>
        <pc:spChg chg="mod">
          <ac:chgData name="Yuen Yi LAW" userId="7022f2d7-95f0-4fb1-89f4-e72d0af4d2c8" providerId="ADAL" clId="{15163EB5-3A30-4926-B9A6-32A89D740891}" dt="2025-08-14T08:41:30.139" v="18" actId="1076"/>
          <ac:spMkLst>
            <pc:docMk/>
            <pc:sldMk cId="2097840536" sldId="302"/>
            <ac:spMk id="7" creationId="{00000000-0000-0000-0000-000000000000}"/>
          </ac:spMkLst>
        </pc:spChg>
      </pc:sldChg>
      <pc:sldChg chg="del">
        <pc:chgData name="Yuen Yi LAW" userId="7022f2d7-95f0-4fb1-89f4-e72d0af4d2c8" providerId="ADAL" clId="{15163EB5-3A30-4926-B9A6-32A89D740891}" dt="2025-08-14T08:56:22.850" v="46" actId="47"/>
        <pc:sldMkLst>
          <pc:docMk/>
          <pc:sldMk cId="648138410" sldId="303"/>
        </pc:sldMkLst>
      </pc:sldChg>
      <pc:sldChg chg="del">
        <pc:chgData name="Yuen Yi LAW" userId="7022f2d7-95f0-4fb1-89f4-e72d0af4d2c8" providerId="ADAL" clId="{15163EB5-3A30-4926-B9A6-32A89D740891}" dt="2025-08-14T08:35:36.336" v="0" actId="2696"/>
        <pc:sldMkLst>
          <pc:docMk/>
          <pc:sldMk cId="1346139568" sldId="309"/>
        </pc:sldMkLst>
      </pc:sldChg>
      <pc:sldChg chg="addSp delSp modSp add mod setBg delAnim">
        <pc:chgData name="Yuen Yi LAW" userId="7022f2d7-95f0-4fb1-89f4-e72d0af4d2c8" providerId="ADAL" clId="{15163EB5-3A30-4926-B9A6-32A89D740891}" dt="2025-08-14T09:00:53.984" v="153" actId="1076"/>
        <pc:sldMkLst>
          <pc:docMk/>
          <pc:sldMk cId="1891639105" sldId="312"/>
        </pc:sldMkLst>
        <pc:spChg chg="mod">
          <ac:chgData name="Yuen Yi LAW" userId="7022f2d7-95f0-4fb1-89f4-e72d0af4d2c8" providerId="ADAL" clId="{15163EB5-3A30-4926-B9A6-32A89D740891}" dt="2025-08-14T09:00:40.035" v="151" actId="26606"/>
          <ac:spMkLst>
            <pc:docMk/>
            <pc:sldMk cId="1891639105" sldId="312"/>
            <ac:spMk id="2" creationId="{9B098D8F-FA60-1217-E702-C3DD76F017C5}"/>
          </ac:spMkLst>
        </pc:spChg>
        <pc:spChg chg="mod ord">
          <ac:chgData name="Yuen Yi LAW" userId="7022f2d7-95f0-4fb1-89f4-e72d0af4d2c8" providerId="ADAL" clId="{15163EB5-3A30-4926-B9A6-32A89D740891}" dt="2025-08-14T09:00:40.035" v="151" actId="26606"/>
          <ac:spMkLst>
            <pc:docMk/>
            <pc:sldMk cId="1891639105" sldId="312"/>
            <ac:spMk id="5" creationId="{CAB5DDEE-97DC-25A1-09B5-48E0AE203C16}"/>
          </ac:spMkLst>
        </pc:spChg>
        <pc:spChg chg="add mod">
          <ac:chgData name="Yuen Yi LAW" userId="7022f2d7-95f0-4fb1-89f4-e72d0af4d2c8" providerId="ADAL" clId="{15163EB5-3A30-4926-B9A6-32A89D740891}" dt="2025-08-14T09:00:40.035" v="151" actId="26606"/>
          <ac:spMkLst>
            <pc:docMk/>
            <pc:sldMk cId="1891639105" sldId="312"/>
            <ac:spMk id="7" creationId="{93D2074F-B191-16D4-4807-D1B89C723F39}"/>
          </ac:spMkLst>
        </pc:spChg>
        <pc:spChg chg="add">
          <ac:chgData name="Yuen Yi LAW" userId="7022f2d7-95f0-4fb1-89f4-e72d0af4d2c8" providerId="ADAL" clId="{15163EB5-3A30-4926-B9A6-32A89D740891}" dt="2025-08-14T09:00:40.035" v="151" actId="26606"/>
          <ac:spMkLst>
            <pc:docMk/>
            <pc:sldMk cId="1891639105" sldId="312"/>
            <ac:spMk id="10" creationId="{3419E28B-721B-4D0D-A1D3-78EAC57253AF}"/>
          </ac:spMkLst>
        </pc:spChg>
        <pc:spChg chg="add">
          <ac:chgData name="Yuen Yi LAW" userId="7022f2d7-95f0-4fb1-89f4-e72d0af4d2c8" providerId="ADAL" clId="{15163EB5-3A30-4926-B9A6-32A89D740891}" dt="2025-08-14T09:00:40.035" v="151" actId="26606"/>
          <ac:spMkLst>
            <pc:docMk/>
            <pc:sldMk cId="1891639105" sldId="312"/>
            <ac:spMk id="11" creationId="{359E45B9-0D24-465E-84AD-FEDBA836B569}"/>
          </ac:spMkLst>
        </pc:spChg>
        <pc:spChg chg="add">
          <ac:chgData name="Yuen Yi LAW" userId="7022f2d7-95f0-4fb1-89f4-e72d0af4d2c8" providerId="ADAL" clId="{15163EB5-3A30-4926-B9A6-32A89D740891}" dt="2025-08-14T09:00:40.035" v="151" actId="26606"/>
          <ac:spMkLst>
            <pc:docMk/>
            <pc:sldMk cId="1891639105" sldId="312"/>
            <ac:spMk id="12" creationId="{1F36A2FB-17CD-4DA6-9D8A-BFD6ADF6A321}"/>
          </ac:spMkLst>
        </pc:spChg>
        <pc:picChg chg="add mod">
          <ac:chgData name="Yuen Yi LAW" userId="7022f2d7-95f0-4fb1-89f4-e72d0af4d2c8" providerId="ADAL" clId="{15163EB5-3A30-4926-B9A6-32A89D740891}" dt="2025-08-14T09:00:53.984" v="153" actId="1076"/>
          <ac:picMkLst>
            <pc:docMk/>
            <pc:sldMk cId="1891639105" sldId="312"/>
            <ac:picMk id="8" creationId="{DD17C662-D789-4331-984B-0A90441EE94B}"/>
          </ac:picMkLst>
        </pc:picChg>
      </pc:sldChg>
      <pc:sldChg chg="new del">
        <pc:chgData name="Yuen Yi LAW" userId="7022f2d7-95f0-4fb1-89f4-e72d0af4d2c8" providerId="ADAL" clId="{15163EB5-3A30-4926-B9A6-32A89D740891}" dt="2025-08-14T08:58:18.811" v="61" actId="47"/>
        <pc:sldMkLst>
          <pc:docMk/>
          <pc:sldMk cId="1895291539" sldId="312"/>
        </pc:sldMkLst>
      </pc:sldChg>
      <pc:sldChg chg="modSp new mod">
        <pc:chgData name="Yuen Yi LAW" userId="7022f2d7-95f0-4fb1-89f4-e72d0af4d2c8" providerId="ADAL" clId="{15163EB5-3A30-4926-B9A6-32A89D740891}" dt="2025-08-14T09:02:22.767" v="160" actId="1076"/>
        <pc:sldMkLst>
          <pc:docMk/>
          <pc:sldMk cId="697123515" sldId="313"/>
        </pc:sldMkLst>
        <pc:spChg chg="mod">
          <ac:chgData name="Yuen Yi LAW" userId="7022f2d7-95f0-4fb1-89f4-e72d0af4d2c8" providerId="ADAL" clId="{15163EB5-3A30-4926-B9A6-32A89D740891}" dt="2025-08-14T09:02:22.767" v="160" actId="1076"/>
          <ac:spMkLst>
            <pc:docMk/>
            <pc:sldMk cId="697123515" sldId="313"/>
            <ac:spMk id="2" creationId="{B50A94F9-BCA0-F099-E26C-7C0F2444ADD0}"/>
          </ac:spMkLst>
        </pc:spChg>
        <pc:spChg chg="mod">
          <ac:chgData name="Yuen Yi LAW" userId="7022f2d7-95f0-4fb1-89f4-e72d0af4d2c8" providerId="ADAL" clId="{15163EB5-3A30-4926-B9A6-32A89D740891}" dt="2025-08-14T09:02:19.994" v="159" actId="1076"/>
          <ac:spMkLst>
            <pc:docMk/>
            <pc:sldMk cId="697123515" sldId="313"/>
            <ac:spMk id="3" creationId="{D3AAD8F1-E9D0-3032-C81F-373D91DFB139}"/>
          </ac:spMkLst>
        </pc:spChg>
      </pc:sldChg>
      <pc:sldChg chg="new del">
        <pc:chgData name="Yuen Yi LAW" userId="7022f2d7-95f0-4fb1-89f4-e72d0af4d2c8" providerId="ADAL" clId="{15163EB5-3A30-4926-B9A6-32A89D740891}" dt="2025-08-14T09:03:10.944" v="162" actId="47"/>
        <pc:sldMkLst>
          <pc:docMk/>
          <pc:sldMk cId="421278569" sldId="314"/>
        </pc:sldMkLst>
      </pc:sldChg>
      <pc:sldChg chg="modSp add mod">
        <pc:chgData name="Yuen Yi LAW" userId="7022f2d7-95f0-4fb1-89f4-e72d0af4d2c8" providerId="ADAL" clId="{15163EB5-3A30-4926-B9A6-32A89D740891}" dt="2025-08-14T09:04:00.060" v="251" actId="1076"/>
        <pc:sldMkLst>
          <pc:docMk/>
          <pc:sldMk cId="2650747895" sldId="314"/>
        </pc:sldMkLst>
        <pc:spChg chg="mod">
          <ac:chgData name="Yuen Yi LAW" userId="7022f2d7-95f0-4fb1-89f4-e72d0af4d2c8" providerId="ADAL" clId="{15163EB5-3A30-4926-B9A6-32A89D740891}" dt="2025-08-14T09:03:56.391" v="250" actId="1076"/>
          <ac:spMkLst>
            <pc:docMk/>
            <pc:sldMk cId="2650747895" sldId="314"/>
            <ac:spMk id="2" creationId="{00000000-0000-0000-0000-000000000000}"/>
          </ac:spMkLst>
        </pc:spChg>
        <pc:spChg chg="mod">
          <ac:chgData name="Yuen Yi LAW" userId="7022f2d7-95f0-4fb1-89f4-e72d0af4d2c8" providerId="ADAL" clId="{15163EB5-3A30-4926-B9A6-32A89D740891}" dt="2025-08-14T09:04:00.060" v="251" actId="1076"/>
          <ac:spMkLst>
            <pc:docMk/>
            <pc:sldMk cId="2650747895" sldId="314"/>
            <ac:spMk id="3" creationId="{00000000-0000-0000-0000-000000000000}"/>
          </ac:spMkLst>
        </pc:spChg>
      </pc:sldChg>
      <pc:sldChg chg="add">
        <pc:chgData name="Yuen Yi LAW" userId="7022f2d7-95f0-4fb1-89f4-e72d0af4d2c8" providerId="ADAL" clId="{15163EB5-3A30-4926-B9A6-32A89D740891}" dt="2025-08-14T09:05:35.291" v="273"/>
        <pc:sldMkLst>
          <pc:docMk/>
          <pc:sldMk cId="3351978795" sldId="315"/>
        </pc:sldMkLst>
      </pc:sldChg>
      <pc:sldChg chg="modSp add mod">
        <pc:chgData name="Yuen Yi LAW" userId="7022f2d7-95f0-4fb1-89f4-e72d0af4d2c8" providerId="ADAL" clId="{15163EB5-3A30-4926-B9A6-32A89D740891}" dt="2025-08-14T09:10:37.238" v="275" actId="20577"/>
        <pc:sldMkLst>
          <pc:docMk/>
          <pc:sldMk cId="355630059" sldId="316"/>
        </pc:sldMkLst>
        <pc:spChg chg="mod">
          <ac:chgData name="Yuen Yi LAW" userId="7022f2d7-95f0-4fb1-89f4-e72d0af4d2c8" providerId="ADAL" clId="{15163EB5-3A30-4926-B9A6-32A89D740891}" dt="2025-08-14T09:10:37.238" v="275" actId="20577"/>
          <ac:spMkLst>
            <pc:docMk/>
            <pc:sldMk cId="355630059" sldId="316"/>
            <ac:spMk id="2" creationId="{C5451058-8F97-D047-90BF-EC45B0AB8BF2}"/>
          </ac:spMkLst>
        </pc:spChg>
      </pc:sldChg>
      <pc:sldChg chg="modSp add mod">
        <pc:chgData name="Yuen Yi LAW" userId="7022f2d7-95f0-4fb1-89f4-e72d0af4d2c8" providerId="ADAL" clId="{15163EB5-3A30-4926-B9A6-32A89D740891}" dt="2025-08-14T09:12:08.871" v="300" actId="20577"/>
        <pc:sldMkLst>
          <pc:docMk/>
          <pc:sldMk cId="4184584222" sldId="317"/>
        </pc:sldMkLst>
        <pc:spChg chg="mod">
          <ac:chgData name="Yuen Yi LAW" userId="7022f2d7-95f0-4fb1-89f4-e72d0af4d2c8" providerId="ADAL" clId="{15163EB5-3A30-4926-B9A6-32A89D740891}" dt="2025-08-14T09:12:08.871" v="300" actId="20577"/>
          <ac:spMkLst>
            <pc:docMk/>
            <pc:sldMk cId="4184584222" sldId="317"/>
            <ac:spMk id="2" creationId="{8BD88845-4C52-4CC8-80F9-916BA8F76896}"/>
          </ac:spMkLst>
        </pc:spChg>
      </pc:sldChg>
      <pc:sldChg chg="modSp add mod">
        <pc:chgData name="Yuen Yi LAW" userId="7022f2d7-95f0-4fb1-89f4-e72d0af4d2c8" providerId="ADAL" clId="{15163EB5-3A30-4926-B9A6-32A89D740891}" dt="2025-08-14T09:11:49.360" v="296" actId="20577"/>
        <pc:sldMkLst>
          <pc:docMk/>
          <pc:sldMk cId="2794763571" sldId="318"/>
        </pc:sldMkLst>
        <pc:spChg chg="mod">
          <ac:chgData name="Yuen Yi LAW" userId="7022f2d7-95f0-4fb1-89f4-e72d0af4d2c8" providerId="ADAL" clId="{15163EB5-3A30-4926-B9A6-32A89D740891}" dt="2025-08-14T09:11:49.360" v="296" actId="20577"/>
          <ac:spMkLst>
            <pc:docMk/>
            <pc:sldMk cId="2794763571" sldId="318"/>
            <ac:spMk id="5" creationId="{14898E31-073D-6549-9A61-637270D555D7}"/>
          </ac:spMkLst>
        </pc:spChg>
      </pc:sldChg>
      <pc:sldChg chg="modSp add mod">
        <pc:chgData name="Yuen Yi LAW" userId="7022f2d7-95f0-4fb1-89f4-e72d0af4d2c8" providerId="ADAL" clId="{15163EB5-3A30-4926-B9A6-32A89D740891}" dt="2025-08-14T09:12:32.662" v="302" actId="20577"/>
        <pc:sldMkLst>
          <pc:docMk/>
          <pc:sldMk cId="773854293" sldId="319"/>
        </pc:sldMkLst>
        <pc:spChg chg="mod">
          <ac:chgData name="Yuen Yi LAW" userId="7022f2d7-95f0-4fb1-89f4-e72d0af4d2c8" providerId="ADAL" clId="{15163EB5-3A30-4926-B9A6-32A89D740891}" dt="2025-08-14T09:12:32.662" v="302" actId="20577"/>
          <ac:spMkLst>
            <pc:docMk/>
            <pc:sldMk cId="773854293" sldId="319"/>
            <ac:spMk id="7" creationId="{BAD2B1D0-B7D0-824F-A81E-294EB02E64E3}"/>
          </ac:spMkLst>
        </pc:spChg>
      </pc:sldChg>
      <pc:sldChg chg="modSp add mod">
        <pc:chgData name="Yuen Yi LAW" userId="7022f2d7-95f0-4fb1-89f4-e72d0af4d2c8" providerId="ADAL" clId="{15163EB5-3A30-4926-B9A6-32A89D740891}" dt="2025-08-14T09:12:39.070" v="304" actId="20577"/>
        <pc:sldMkLst>
          <pc:docMk/>
          <pc:sldMk cId="3688813113" sldId="320"/>
        </pc:sldMkLst>
        <pc:spChg chg="mod">
          <ac:chgData name="Yuen Yi LAW" userId="7022f2d7-95f0-4fb1-89f4-e72d0af4d2c8" providerId="ADAL" clId="{15163EB5-3A30-4926-B9A6-32A89D740891}" dt="2025-08-14T09:12:39.070" v="304" actId="20577"/>
          <ac:spMkLst>
            <pc:docMk/>
            <pc:sldMk cId="3688813113" sldId="320"/>
            <ac:spMk id="4" creationId="{5FCBC4AE-CACE-F742-B8B0-6D3DF2497459}"/>
          </ac:spMkLst>
        </pc:spChg>
      </pc:sldChg>
      <pc:sldChg chg="modSp add mod">
        <pc:chgData name="Yuen Yi LAW" userId="7022f2d7-95f0-4fb1-89f4-e72d0af4d2c8" providerId="ADAL" clId="{15163EB5-3A30-4926-B9A6-32A89D740891}" dt="2025-08-14T09:12:47.984" v="306" actId="20577"/>
        <pc:sldMkLst>
          <pc:docMk/>
          <pc:sldMk cId="2131040378" sldId="321"/>
        </pc:sldMkLst>
        <pc:spChg chg="mod">
          <ac:chgData name="Yuen Yi LAW" userId="7022f2d7-95f0-4fb1-89f4-e72d0af4d2c8" providerId="ADAL" clId="{15163EB5-3A30-4926-B9A6-32A89D740891}" dt="2025-08-14T09:12:47.984" v="306" actId="20577"/>
          <ac:spMkLst>
            <pc:docMk/>
            <pc:sldMk cId="2131040378" sldId="321"/>
            <ac:spMk id="4" creationId="{7632BFF9-828A-7D49-BF72-32DC9B52173D}"/>
          </ac:spMkLst>
        </pc:spChg>
      </pc:sldChg>
      <pc:sldChg chg="modSp add mod">
        <pc:chgData name="Yuen Yi LAW" userId="7022f2d7-95f0-4fb1-89f4-e72d0af4d2c8" providerId="ADAL" clId="{15163EB5-3A30-4926-B9A6-32A89D740891}" dt="2025-08-14T09:13:07.328" v="310" actId="20577"/>
        <pc:sldMkLst>
          <pc:docMk/>
          <pc:sldMk cId="1827837187" sldId="322"/>
        </pc:sldMkLst>
        <pc:spChg chg="mod">
          <ac:chgData name="Yuen Yi LAW" userId="7022f2d7-95f0-4fb1-89f4-e72d0af4d2c8" providerId="ADAL" clId="{15163EB5-3A30-4926-B9A6-32A89D740891}" dt="2025-08-14T09:13:07.328" v="310" actId="20577"/>
          <ac:spMkLst>
            <pc:docMk/>
            <pc:sldMk cId="1827837187" sldId="322"/>
            <ac:spMk id="2" creationId="{132EBB91-EEC0-7D4A-828F-257E0C3B20D2}"/>
          </ac:spMkLst>
        </pc:spChg>
      </pc:sldChg>
      <pc:sldChg chg="modSp add mod">
        <pc:chgData name="Yuen Yi LAW" userId="7022f2d7-95f0-4fb1-89f4-e72d0af4d2c8" providerId="ADAL" clId="{15163EB5-3A30-4926-B9A6-32A89D740891}" dt="2025-08-14T09:13:14.439" v="312" actId="20577"/>
        <pc:sldMkLst>
          <pc:docMk/>
          <pc:sldMk cId="1847900915" sldId="323"/>
        </pc:sldMkLst>
        <pc:spChg chg="mod">
          <ac:chgData name="Yuen Yi LAW" userId="7022f2d7-95f0-4fb1-89f4-e72d0af4d2c8" providerId="ADAL" clId="{15163EB5-3A30-4926-B9A6-32A89D740891}" dt="2025-08-14T09:13:14.439" v="312" actId="20577"/>
          <ac:spMkLst>
            <pc:docMk/>
            <pc:sldMk cId="1847900915" sldId="323"/>
            <ac:spMk id="2" creationId="{13002074-DE89-7242-96D1-27390D4649AD}"/>
          </ac:spMkLst>
        </pc:spChg>
      </pc:sldChg>
      <pc:sldChg chg="modSp add mod">
        <pc:chgData name="Yuen Yi LAW" userId="7022f2d7-95f0-4fb1-89f4-e72d0af4d2c8" providerId="ADAL" clId="{15163EB5-3A30-4926-B9A6-32A89D740891}" dt="2025-08-26T10:40:54.903" v="432" actId="20577"/>
        <pc:sldMkLst>
          <pc:docMk/>
          <pc:sldMk cId="1388795179" sldId="324"/>
        </pc:sldMkLst>
        <pc:spChg chg="mod">
          <ac:chgData name="Yuen Yi LAW" userId="7022f2d7-95f0-4fb1-89f4-e72d0af4d2c8" providerId="ADAL" clId="{15163EB5-3A30-4926-B9A6-32A89D740891}" dt="2025-08-26T10:40:54.903" v="432" actId="20577"/>
          <ac:spMkLst>
            <pc:docMk/>
            <pc:sldMk cId="1388795179" sldId="324"/>
            <ac:spMk id="3" creationId="{1381A7E3-CBDF-5F44-A18D-ACD764C7F23D}"/>
          </ac:spMkLst>
        </pc:spChg>
      </pc:sldChg>
      <pc:sldChg chg="modSp add mod">
        <pc:chgData name="Yuen Yi LAW" userId="7022f2d7-95f0-4fb1-89f4-e72d0af4d2c8" providerId="ADAL" clId="{15163EB5-3A30-4926-B9A6-32A89D740891}" dt="2025-08-14T09:13:33.096" v="318" actId="20577"/>
        <pc:sldMkLst>
          <pc:docMk/>
          <pc:sldMk cId="3685354797" sldId="325"/>
        </pc:sldMkLst>
        <pc:spChg chg="mod">
          <ac:chgData name="Yuen Yi LAW" userId="7022f2d7-95f0-4fb1-89f4-e72d0af4d2c8" providerId="ADAL" clId="{15163EB5-3A30-4926-B9A6-32A89D740891}" dt="2025-08-14T09:13:33.096" v="318" actId="20577"/>
          <ac:spMkLst>
            <pc:docMk/>
            <pc:sldMk cId="3685354797" sldId="325"/>
            <ac:spMk id="2" creationId="{72F89A50-BB45-C343-905E-BCF1B9401E17}"/>
          </ac:spMkLst>
        </pc:spChg>
      </pc:sldChg>
      <pc:sldChg chg="add">
        <pc:chgData name="Yuen Yi LAW" userId="7022f2d7-95f0-4fb1-89f4-e72d0af4d2c8" providerId="ADAL" clId="{15163EB5-3A30-4926-B9A6-32A89D740891}" dt="2025-08-14T09:05:35.291" v="273"/>
        <pc:sldMkLst>
          <pc:docMk/>
          <pc:sldMk cId="1546101392" sldId="326"/>
        </pc:sldMkLst>
      </pc:sldChg>
      <pc:sldChg chg="delSp modSp add mod delAnim">
        <pc:chgData name="Yuen Yi LAW" userId="7022f2d7-95f0-4fb1-89f4-e72d0af4d2c8" providerId="ADAL" clId="{15163EB5-3A30-4926-B9A6-32A89D740891}" dt="2025-08-14T09:16:41.639" v="368" actId="1076"/>
        <pc:sldMkLst>
          <pc:docMk/>
          <pc:sldMk cId="3008159697" sldId="327"/>
        </pc:sldMkLst>
        <pc:spChg chg="mod">
          <ac:chgData name="Yuen Yi LAW" userId="7022f2d7-95f0-4fb1-89f4-e72d0af4d2c8" providerId="ADAL" clId="{15163EB5-3A30-4926-B9A6-32A89D740891}" dt="2025-08-14T09:16:30.959" v="366" actId="20577"/>
          <ac:spMkLst>
            <pc:docMk/>
            <pc:sldMk cId="3008159697" sldId="327"/>
            <ac:spMk id="3" creationId="{8D2489A5-785F-AB4C-B9F7-3C9AC6D98D03}"/>
          </ac:spMkLst>
        </pc:spChg>
        <pc:spChg chg="mod">
          <ac:chgData name="Yuen Yi LAW" userId="7022f2d7-95f0-4fb1-89f4-e72d0af4d2c8" providerId="ADAL" clId="{15163EB5-3A30-4926-B9A6-32A89D740891}" dt="2025-08-14T09:16:24.095" v="362" actId="1076"/>
          <ac:spMkLst>
            <pc:docMk/>
            <pc:sldMk cId="3008159697" sldId="327"/>
            <ac:spMk id="5" creationId="{64D1317A-BD91-FC40-B1EA-E371E7FD4FC7}"/>
          </ac:spMkLst>
        </pc:spChg>
        <pc:spChg chg="mod">
          <ac:chgData name="Yuen Yi LAW" userId="7022f2d7-95f0-4fb1-89f4-e72d0af4d2c8" providerId="ADAL" clId="{15163EB5-3A30-4926-B9A6-32A89D740891}" dt="2025-08-14T09:16:41.639" v="368" actId="1076"/>
          <ac:spMkLst>
            <pc:docMk/>
            <pc:sldMk cId="3008159697" sldId="327"/>
            <ac:spMk id="9" creationId="{B4B77915-A4A9-474F-89AA-BEE2B2A04043}"/>
          </ac:spMkLst>
        </pc:spChg>
      </pc:sldChg>
      <pc:sldChg chg="addSp delSp modSp new mod">
        <pc:chgData name="Yuen Yi LAW" userId="7022f2d7-95f0-4fb1-89f4-e72d0af4d2c8" providerId="ADAL" clId="{15163EB5-3A30-4926-B9A6-32A89D740891}" dt="2025-08-14T09:24:20.332" v="384" actId="403"/>
        <pc:sldMkLst>
          <pc:docMk/>
          <pc:sldMk cId="239481118" sldId="328"/>
        </pc:sldMkLst>
        <pc:spChg chg="mod">
          <ac:chgData name="Yuen Yi LAW" userId="7022f2d7-95f0-4fb1-89f4-e72d0af4d2c8" providerId="ADAL" clId="{15163EB5-3A30-4926-B9A6-32A89D740891}" dt="2025-08-14T09:23:55.393" v="374" actId="14100"/>
          <ac:spMkLst>
            <pc:docMk/>
            <pc:sldMk cId="239481118" sldId="328"/>
            <ac:spMk id="3" creationId="{5430D46C-504C-5A13-CB9D-B11A9A3711CA}"/>
          </ac:spMkLst>
        </pc:spChg>
        <pc:graphicFrameChg chg="add mod modGraphic">
          <ac:chgData name="Yuen Yi LAW" userId="7022f2d7-95f0-4fb1-89f4-e72d0af4d2c8" providerId="ADAL" clId="{15163EB5-3A30-4926-B9A6-32A89D740891}" dt="2025-08-14T09:24:20.332" v="384" actId="403"/>
          <ac:graphicFrameMkLst>
            <pc:docMk/>
            <pc:sldMk cId="239481118" sldId="328"/>
            <ac:graphicFrameMk id="5" creationId="{A11A858E-5E31-825E-F1A7-987CD28762DD}"/>
          </ac:graphicFrameMkLst>
        </pc:graphicFrameChg>
      </pc:sldChg>
      <pc:sldChg chg="add del">
        <pc:chgData name="Yuen Yi LAW" userId="7022f2d7-95f0-4fb1-89f4-e72d0af4d2c8" providerId="ADAL" clId="{15163EB5-3A30-4926-B9A6-32A89D740891}" dt="2025-08-14T09:13:51.091" v="319" actId="47"/>
        <pc:sldMkLst>
          <pc:docMk/>
          <pc:sldMk cId="3284780483" sldId="328"/>
        </pc:sldMkLst>
      </pc:sldChg>
      <pc:sldChg chg="delSp add del setBg delDesignElem">
        <pc:chgData name="Yuen Yi LAW" userId="7022f2d7-95f0-4fb1-89f4-e72d0af4d2c8" providerId="ADAL" clId="{15163EB5-3A30-4926-B9A6-32A89D740891}" dt="2025-08-14T09:13:52.472" v="320" actId="47"/>
        <pc:sldMkLst>
          <pc:docMk/>
          <pc:sldMk cId="615831437" sldId="329"/>
        </pc:sldMkLst>
      </pc:sldChg>
      <pc:sldChg chg="add del">
        <pc:chgData name="Yuen Yi LAW" userId="7022f2d7-95f0-4fb1-89f4-e72d0af4d2c8" providerId="ADAL" clId="{15163EB5-3A30-4926-B9A6-32A89D740891}" dt="2025-08-14T09:13:53.591" v="321" actId="47"/>
        <pc:sldMkLst>
          <pc:docMk/>
          <pc:sldMk cId="3135647094" sldId="330"/>
        </pc:sldMkLst>
      </pc:sldChg>
    </pc:docChg>
  </pc:docChgLst>
  <pc:docChgLst>
    <pc:chgData name="Yuen Yi LAW" userId="7022f2d7-95f0-4fb1-89f4-e72d0af4d2c8" providerId="ADAL" clId="{19B22AAF-9156-4C17-9263-5C26F223C41A}"/>
    <pc:docChg chg="custSel modSld">
      <pc:chgData name="Yuen Yi LAW" userId="7022f2d7-95f0-4fb1-89f4-e72d0af4d2c8" providerId="ADAL" clId="{19B22AAF-9156-4C17-9263-5C26F223C41A}" dt="2025-08-29T10:08:28.671" v="3"/>
      <pc:docMkLst>
        <pc:docMk/>
      </pc:docMkLst>
      <pc:sldChg chg="addSp delSp modSp mod">
        <pc:chgData name="Yuen Yi LAW" userId="7022f2d7-95f0-4fb1-89f4-e72d0af4d2c8" providerId="ADAL" clId="{19B22AAF-9156-4C17-9263-5C26F223C41A}" dt="2025-08-29T10:08:28.671" v="3"/>
        <pc:sldMkLst>
          <pc:docMk/>
          <pc:sldMk cId="2097840536" sldId="302"/>
        </pc:sldMkLst>
        <pc:picChg chg="add mod">
          <ac:chgData name="Yuen Yi LAW" userId="7022f2d7-95f0-4fb1-89f4-e72d0af4d2c8" providerId="ADAL" clId="{19B22AAF-9156-4C17-9263-5C26F223C41A}" dt="2025-08-29T10:08:19.410" v="2"/>
          <ac:picMkLst>
            <pc:docMk/>
            <pc:sldMk cId="2097840536" sldId="302"/>
            <ac:picMk id="3" creationId="{ABE612A6-1DAC-F585-DA71-CD8A8CA46C27}"/>
          </ac:picMkLst>
        </pc:picChg>
        <pc:picChg chg="add mod">
          <ac:chgData name="Yuen Yi LAW" userId="7022f2d7-95f0-4fb1-89f4-e72d0af4d2c8" providerId="ADAL" clId="{19B22AAF-9156-4C17-9263-5C26F223C41A}" dt="2025-08-29T10:08:28.671" v="3"/>
          <ac:picMkLst>
            <pc:docMk/>
            <pc:sldMk cId="2097840536" sldId="302"/>
            <ac:picMk id="5" creationId="{C7C6B5D7-92CC-2BB5-BAE5-F031A236A6A1}"/>
          </ac:picMkLst>
        </pc:picChg>
        <pc:picChg chg="del">
          <ac:chgData name="Yuen Yi LAW" userId="7022f2d7-95f0-4fb1-89f4-e72d0af4d2c8" providerId="ADAL" clId="{19B22AAF-9156-4C17-9263-5C26F223C41A}" dt="2025-08-29T10:08:03.751" v="0" actId="478"/>
          <ac:picMkLst>
            <pc:docMk/>
            <pc:sldMk cId="2097840536" sldId="302"/>
            <ac:picMk id="6" creationId="{1AD22636-9C34-6580-C007-2400BE932795}"/>
          </ac:picMkLst>
        </pc:picChg>
        <pc:picChg chg="del">
          <ac:chgData name="Yuen Yi LAW" userId="7022f2d7-95f0-4fb1-89f4-e72d0af4d2c8" providerId="ADAL" clId="{19B22AAF-9156-4C17-9263-5C26F223C41A}" dt="2025-08-29T10:08:04.503" v="1" actId="478"/>
          <ac:picMkLst>
            <pc:docMk/>
            <pc:sldMk cId="2097840536" sldId="302"/>
            <ac:picMk id="10" creationId="{843DCD59-2CA6-140F-AF9D-61DBE50342D1}"/>
          </ac:picMkLst>
        </pc:picChg>
      </pc:sldChg>
    </pc:docChg>
  </pc:docChgLst>
  <pc:docChgLst>
    <pc:chgData name="Yuen Yi LAW" userId="7022f2d7-95f0-4fb1-89f4-e72d0af4d2c8" providerId="ADAL" clId="{36E488A4-0A27-4864-9E1B-AE43595EF009}"/>
    <pc:docChg chg="custSel modSld">
      <pc:chgData name="Yuen Yi LAW" userId="7022f2d7-95f0-4fb1-89f4-e72d0af4d2c8" providerId="ADAL" clId="{36E488A4-0A27-4864-9E1B-AE43595EF009}" dt="2024-08-20T11:29:26.873" v="29" actId="20577"/>
      <pc:docMkLst>
        <pc:docMk/>
      </pc:docMkLst>
      <pc:sldChg chg="modSp">
        <pc:chgData name="Yuen Yi LAW" userId="7022f2d7-95f0-4fb1-89f4-e72d0af4d2c8" providerId="ADAL" clId="{36E488A4-0A27-4864-9E1B-AE43595EF009}" dt="2024-08-20T10:21:42.759" v="0" actId="255"/>
        <pc:sldMkLst>
          <pc:docMk/>
          <pc:sldMk cId="2788102250" sldId="257"/>
        </pc:sldMkLst>
      </pc:sldChg>
      <pc:sldChg chg="modSp">
        <pc:chgData name="Yuen Yi LAW" userId="7022f2d7-95f0-4fb1-89f4-e72d0af4d2c8" providerId="ADAL" clId="{36E488A4-0A27-4864-9E1B-AE43595EF009}" dt="2024-08-20T11:29:26.873" v="29" actId="20577"/>
        <pc:sldMkLst>
          <pc:docMk/>
          <pc:sldMk cId="66542568" sldId="259"/>
        </pc:sldMkLst>
      </pc:sldChg>
      <pc:sldChg chg="modSp">
        <pc:chgData name="Yuen Yi LAW" userId="7022f2d7-95f0-4fb1-89f4-e72d0af4d2c8" providerId="ADAL" clId="{36E488A4-0A27-4864-9E1B-AE43595EF009}" dt="2024-08-20T10:39:14.467" v="28" actId="115"/>
        <pc:sldMkLst>
          <pc:docMk/>
          <pc:sldMk cId="2505222599" sldId="281"/>
        </pc:sldMkLst>
      </pc:sldChg>
      <pc:sldChg chg="addSp delSp modSp">
        <pc:chgData name="Yuen Yi LAW" userId="7022f2d7-95f0-4fb1-89f4-e72d0af4d2c8" providerId="ADAL" clId="{36E488A4-0A27-4864-9E1B-AE43595EF009}" dt="2024-08-20T10:36:49.728" v="27" actId="1076"/>
        <pc:sldMkLst>
          <pc:docMk/>
          <pc:sldMk cId="2097840536" sldId="30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2DEB4-D369-4AAD-A912-C94B510D7C5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AE314DFD-B7AD-45FA-932D-F623F93D7F18}">
      <dgm:prSet phldrT="[Text]"/>
      <dgm:spPr>
        <a:solidFill>
          <a:srgbClr val="00B0F0"/>
        </a:solidFill>
      </dgm:spPr>
      <dgm:t>
        <a:bodyPr/>
        <a:lstStyle/>
        <a:p>
          <a:pPr algn="ctr"/>
          <a:r>
            <a:rPr lang="en-US"/>
            <a:t>Planning</a:t>
          </a:r>
        </a:p>
      </dgm:t>
    </dgm:pt>
    <dgm:pt modelId="{683D7718-07C5-41D1-B472-AF5D20677FF9}" type="parTrans" cxnId="{81D10D5E-D634-4AA4-AC61-7BDF56C03B09}">
      <dgm:prSet/>
      <dgm:spPr/>
      <dgm:t>
        <a:bodyPr/>
        <a:lstStyle/>
        <a:p>
          <a:pPr algn="ctr"/>
          <a:endParaRPr lang="en-US"/>
        </a:p>
      </dgm:t>
    </dgm:pt>
    <dgm:pt modelId="{21C47396-EA02-4092-917C-1D2BEF232317}" type="sibTrans" cxnId="{81D10D5E-D634-4AA4-AC61-7BDF56C03B09}">
      <dgm:prSet/>
      <dgm:spPr>
        <a:solidFill>
          <a:schemeClr val="tx2">
            <a:lumMod val="20000"/>
            <a:lumOff val="80000"/>
          </a:schemeClr>
        </a:solidFill>
      </dgm:spPr>
      <dgm:t>
        <a:bodyPr/>
        <a:lstStyle/>
        <a:p>
          <a:pPr algn="ctr"/>
          <a:endParaRPr lang="en-US"/>
        </a:p>
      </dgm:t>
    </dgm:pt>
    <dgm:pt modelId="{8FD7A9FE-7ED8-44A6-91F7-65507FE67BF2}">
      <dgm:prSet phldrT="[Text]"/>
      <dgm:spPr>
        <a:solidFill>
          <a:srgbClr val="00B0F0"/>
        </a:solidFill>
      </dgm:spPr>
      <dgm:t>
        <a:bodyPr/>
        <a:lstStyle/>
        <a:p>
          <a:pPr algn="ctr"/>
          <a:r>
            <a:rPr lang="en-US"/>
            <a:t>Monitoring</a:t>
          </a:r>
        </a:p>
      </dgm:t>
    </dgm:pt>
    <dgm:pt modelId="{F3582E18-21F2-4F88-ACEB-50B86EBE0DEB}" type="parTrans" cxnId="{6789711C-E583-426A-BDA9-CAA6073AFAC4}">
      <dgm:prSet/>
      <dgm:spPr/>
      <dgm:t>
        <a:bodyPr/>
        <a:lstStyle/>
        <a:p>
          <a:pPr algn="ctr"/>
          <a:endParaRPr lang="en-US"/>
        </a:p>
      </dgm:t>
    </dgm:pt>
    <dgm:pt modelId="{44DE2881-45AE-49AE-92FB-577999492622}" type="sibTrans" cxnId="{6789711C-E583-426A-BDA9-CAA6073AFAC4}">
      <dgm:prSet/>
      <dgm:spPr>
        <a:solidFill>
          <a:schemeClr val="tx2">
            <a:lumMod val="20000"/>
            <a:lumOff val="80000"/>
          </a:schemeClr>
        </a:solidFill>
      </dgm:spPr>
      <dgm:t>
        <a:bodyPr/>
        <a:lstStyle/>
        <a:p>
          <a:pPr algn="ctr"/>
          <a:endParaRPr lang="en-US"/>
        </a:p>
      </dgm:t>
    </dgm:pt>
    <dgm:pt modelId="{7E133E52-2283-4BC4-AA61-9FB3CCCD7F89}">
      <dgm:prSet phldrT="[Text]"/>
      <dgm:spPr>
        <a:solidFill>
          <a:srgbClr val="00B0F0"/>
        </a:solidFill>
      </dgm:spPr>
      <dgm:t>
        <a:bodyPr/>
        <a:lstStyle/>
        <a:p>
          <a:pPr algn="ctr"/>
          <a:r>
            <a:rPr lang="en-US"/>
            <a:t>Reflecting </a:t>
          </a:r>
        </a:p>
      </dgm:t>
    </dgm:pt>
    <dgm:pt modelId="{18112467-BA7C-4F1C-92D2-89E9BB9E5E83}" type="parTrans" cxnId="{482A2E14-4860-4A06-B8C4-14599B111CBA}">
      <dgm:prSet/>
      <dgm:spPr/>
      <dgm:t>
        <a:bodyPr/>
        <a:lstStyle/>
        <a:p>
          <a:pPr algn="ctr"/>
          <a:endParaRPr lang="en-US"/>
        </a:p>
      </dgm:t>
    </dgm:pt>
    <dgm:pt modelId="{333A9500-AFB2-4F69-9D90-6C0ED5800209}" type="sibTrans" cxnId="{482A2E14-4860-4A06-B8C4-14599B111CBA}">
      <dgm:prSet/>
      <dgm:spPr>
        <a:solidFill>
          <a:schemeClr val="tx2">
            <a:lumMod val="20000"/>
            <a:lumOff val="80000"/>
          </a:schemeClr>
        </a:solidFill>
      </dgm:spPr>
      <dgm:t>
        <a:bodyPr/>
        <a:lstStyle/>
        <a:p>
          <a:pPr algn="ctr"/>
          <a:endParaRPr lang="en-US"/>
        </a:p>
      </dgm:t>
    </dgm:pt>
    <dgm:pt modelId="{1B862F32-7723-4176-866B-4E413BE7B593}" type="pres">
      <dgm:prSet presAssocID="{1AF2DEB4-D369-4AAD-A912-C94B510D7C5D}" presName="cycle" presStyleCnt="0">
        <dgm:presLayoutVars>
          <dgm:dir/>
          <dgm:resizeHandles val="exact"/>
        </dgm:presLayoutVars>
      </dgm:prSet>
      <dgm:spPr/>
    </dgm:pt>
    <dgm:pt modelId="{D54AFFEA-BC3F-4293-A364-75F35026D46C}" type="pres">
      <dgm:prSet presAssocID="{AE314DFD-B7AD-45FA-932D-F623F93D7F18}" presName="node" presStyleLbl="node1" presStyleIdx="0" presStyleCnt="3" custRadScaleRad="112070" custRadScaleInc="49694">
        <dgm:presLayoutVars>
          <dgm:bulletEnabled val="1"/>
        </dgm:presLayoutVars>
      </dgm:prSet>
      <dgm:spPr/>
    </dgm:pt>
    <dgm:pt modelId="{203F4EE4-554A-409B-99A8-16C951CCC1B0}" type="pres">
      <dgm:prSet presAssocID="{21C47396-EA02-4092-917C-1D2BEF232317}" presName="sibTrans" presStyleLbl="sibTrans2D1" presStyleIdx="0" presStyleCnt="3"/>
      <dgm:spPr/>
    </dgm:pt>
    <dgm:pt modelId="{31456972-08F2-4307-AFD4-C9CB3788551E}" type="pres">
      <dgm:prSet presAssocID="{21C47396-EA02-4092-917C-1D2BEF232317}" presName="connectorText" presStyleLbl="sibTrans2D1" presStyleIdx="0" presStyleCnt="3"/>
      <dgm:spPr/>
    </dgm:pt>
    <dgm:pt modelId="{8AD7FEB3-B104-4BB2-9700-EB84BB5C7D30}" type="pres">
      <dgm:prSet presAssocID="{8FD7A9FE-7ED8-44A6-91F7-65507FE67BF2}" presName="node" presStyleLbl="node1" presStyleIdx="1" presStyleCnt="3" custRadScaleRad="152600" custRadScaleInc="-19962">
        <dgm:presLayoutVars>
          <dgm:bulletEnabled val="1"/>
        </dgm:presLayoutVars>
      </dgm:prSet>
      <dgm:spPr/>
    </dgm:pt>
    <dgm:pt modelId="{695A66FF-C395-4F25-8307-9F8E43CE5364}" type="pres">
      <dgm:prSet presAssocID="{44DE2881-45AE-49AE-92FB-577999492622}" presName="sibTrans" presStyleLbl="sibTrans2D1" presStyleIdx="1" presStyleCnt="3"/>
      <dgm:spPr/>
    </dgm:pt>
    <dgm:pt modelId="{25B48A1E-A47F-43E5-AD28-D8A230D9BCC9}" type="pres">
      <dgm:prSet presAssocID="{44DE2881-45AE-49AE-92FB-577999492622}" presName="connectorText" presStyleLbl="sibTrans2D1" presStyleIdx="1" presStyleCnt="3"/>
      <dgm:spPr/>
    </dgm:pt>
    <dgm:pt modelId="{F081E4DE-C400-416C-98AF-182DECE8AB4F}" type="pres">
      <dgm:prSet presAssocID="{7E133E52-2283-4BC4-AA61-9FB3CCCD7F89}" presName="node" presStyleLbl="node1" presStyleIdx="2" presStyleCnt="3" custRadScaleRad="58989" custRadScaleInc="-43819">
        <dgm:presLayoutVars>
          <dgm:bulletEnabled val="1"/>
        </dgm:presLayoutVars>
      </dgm:prSet>
      <dgm:spPr/>
    </dgm:pt>
    <dgm:pt modelId="{39DFBF7B-A921-4079-9F68-156C98EC79DF}" type="pres">
      <dgm:prSet presAssocID="{333A9500-AFB2-4F69-9D90-6C0ED5800209}" presName="sibTrans" presStyleLbl="sibTrans2D1" presStyleIdx="2" presStyleCnt="3"/>
      <dgm:spPr/>
    </dgm:pt>
    <dgm:pt modelId="{12328AB7-237E-461B-925D-679B0DC84B50}" type="pres">
      <dgm:prSet presAssocID="{333A9500-AFB2-4F69-9D90-6C0ED5800209}" presName="connectorText" presStyleLbl="sibTrans2D1" presStyleIdx="2" presStyleCnt="3"/>
      <dgm:spPr/>
    </dgm:pt>
  </dgm:ptLst>
  <dgm:cxnLst>
    <dgm:cxn modelId="{ED722213-26F7-4AE7-8497-D35592B4E8E0}" type="presOf" srcId="{333A9500-AFB2-4F69-9D90-6C0ED5800209}" destId="{12328AB7-237E-461B-925D-679B0DC84B50}" srcOrd="1" destOrd="0" presId="urn:microsoft.com/office/officeart/2005/8/layout/cycle2"/>
    <dgm:cxn modelId="{482A2E14-4860-4A06-B8C4-14599B111CBA}" srcId="{1AF2DEB4-D369-4AAD-A912-C94B510D7C5D}" destId="{7E133E52-2283-4BC4-AA61-9FB3CCCD7F89}" srcOrd="2" destOrd="0" parTransId="{18112467-BA7C-4F1C-92D2-89E9BB9E5E83}" sibTransId="{333A9500-AFB2-4F69-9D90-6C0ED5800209}"/>
    <dgm:cxn modelId="{6789711C-E583-426A-BDA9-CAA6073AFAC4}" srcId="{1AF2DEB4-D369-4AAD-A912-C94B510D7C5D}" destId="{8FD7A9FE-7ED8-44A6-91F7-65507FE67BF2}" srcOrd="1" destOrd="0" parTransId="{F3582E18-21F2-4F88-ACEB-50B86EBE0DEB}" sibTransId="{44DE2881-45AE-49AE-92FB-577999492622}"/>
    <dgm:cxn modelId="{B6C79636-D07C-4BE3-96CF-0198DA50294F}" type="presOf" srcId="{7E133E52-2283-4BC4-AA61-9FB3CCCD7F89}" destId="{F081E4DE-C400-416C-98AF-182DECE8AB4F}" srcOrd="0" destOrd="0" presId="urn:microsoft.com/office/officeart/2005/8/layout/cycle2"/>
    <dgm:cxn modelId="{81D10D5E-D634-4AA4-AC61-7BDF56C03B09}" srcId="{1AF2DEB4-D369-4AAD-A912-C94B510D7C5D}" destId="{AE314DFD-B7AD-45FA-932D-F623F93D7F18}" srcOrd="0" destOrd="0" parTransId="{683D7718-07C5-41D1-B472-AF5D20677FF9}" sibTransId="{21C47396-EA02-4092-917C-1D2BEF232317}"/>
    <dgm:cxn modelId="{4C2EED5F-F0FE-4ECF-8D1B-20FD741883D9}" type="presOf" srcId="{21C47396-EA02-4092-917C-1D2BEF232317}" destId="{203F4EE4-554A-409B-99A8-16C951CCC1B0}" srcOrd="0" destOrd="0" presId="urn:microsoft.com/office/officeart/2005/8/layout/cycle2"/>
    <dgm:cxn modelId="{5D086845-C2ED-45A1-A3E2-DCA14F36CD74}" type="presOf" srcId="{44DE2881-45AE-49AE-92FB-577999492622}" destId="{25B48A1E-A47F-43E5-AD28-D8A230D9BCC9}" srcOrd="1" destOrd="0" presId="urn:microsoft.com/office/officeart/2005/8/layout/cycle2"/>
    <dgm:cxn modelId="{C9C8596D-42BC-4537-AEC1-83137012A2F6}" type="presOf" srcId="{333A9500-AFB2-4F69-9D90-6C0ED5800209}" destId="{39DFBF7B-A921-4079-9F68-156C98EC79DF}" srcOrd="0" destOrd="0" presId="urn:microsoft.com/office/officeart/2005/8/layout/cycle2"/>
    <dgm:cxn modelId="{799B1B59-C919-485A-9637-CAD33AF03AD2}" type="presOf" srcId="{44DE2881-45AE-49AE-92FB-577999492622}" destId="{695A66FF-C395-4F25-8307-9F8E43CE5364}" srcOrd="0" destOrd="0" presId="urn:microsoft.com/office/officeart/2005/8/layout/cycle2"/>
    <dgm:cxn modelId="{7B0DBF7F-0619-4E14-8D2E-B6713269CE69}" type="presOf" srcId="{AE314DFD-B7AD-45FA-932D-F623F93D7F18}" destId="{D54AFFEA-BC3F-4293-A364-75F35026D46C}" srcOrd="0" destOrd="0" presId="urn:microsoft.com/office/officeart/2005/8/layout/cycle2"/>
    <dgm:cxn modelId="{1C8D41CF-2FAC-4D70-9BDA-B00DD65DA658}" type="presOf" srcId="{8FD7A9FE-7ED8-44A6-91F7-65507FE67BF2}" destId="{8AD7FEB3-B104-4BB2-9700-EB84BB5C7D30}" srcOrd="0" destOrd="0" presId="urn:microsoft.com/office/officeart/2005/8/layout/cycle2"/>
    <dgm:cxn modelId="{45799FDC-B41D-4F5D-93E7-0166D3C327D9}" type="presOf" srcId="{21C47396-EA02-4092-917C-1D2BEF232317}" destId="{31456972-08F2-4307-AFD4-C9CB3788551E}" srcOrd="1" destOrd="0" presId="urn:microsoft.com/office/officeart/2005/8/layout/cycle2"/>
    <dgm:cxn modelId="{FDDBA8F9-893F-48AD-AD3F-0314C85B968F}" type="presOf" srcId="{1AF2DEB4-D369-4AAD-A912-C94B510D7C5D}" destId="{1B862F32-7723-4176-866B-4E413BE7B593}" srcOrd="0" destOrd="0" presId="urn:microsoft.com/office/officeart/2005/8/layout/cycle2"/>
    <dgm:cxn modelId="{CF822810-53D1-42F5-99D0-D8297DC064F3}" type="presParOf" srcId="{1B862F32-7723-4176-866B-4E413BE7B593}" destId="{D54AFFEA-BC3F-4293-A364-75F35026D46C}" srcOrd="0" destOrd="0" presId="urn:microsoft.com/office/officeart/2005/8/layout/cycle2"/>
    <dgm:cxn modelId="{652BCE18-B801-4568-8C53-168E1ECFAF52}" type="presParOf" srcId="{1B862F32-7723-4176-866B-4E413BE7B593}" destId="{203F4EE4-554A-409B-99A8-16C951CCC1B0}" srcOrd="1" destOrd="0" presId="urn:microsoft.com/office/officeart/2005/8/layout/cycle2"/>
    <dgm:cxn modelId="{9FA84F32-3BFA-419A-85AC-B0FC01DF84AC}" type="presParOf" srcId="{203F4EE4-554A-409B-99A8-16C951CCC1B0}" destId="{31456972-08F2-4307-AFD4-C9CB3788551E}" srcOrd="0" destOrd="0" presId="urn:microsoft.com/office/officeart/2005/8/layout/cycle2"/>
    <dgm:cxn modelId="{F88D07C0-8D58-45C5-9E7E-5A980367BA7E}" type="presParOf" srcId="{1B862F32-7723-4176-866B-4E413BE7B593}" destId="{8AD7FEB3-B104-4BB2-9700-EB84BB5C7D30}" srcOrd="2" destOrd="0" presId="urn:microsoft.com/office/officeart/2005/8/layout/cycle2"/>
    <dgm:cxn modelId="{DA65CA0D-8160-42D1-80D0-F79EC08707CB}" type="presParOf" srcId="{1B862F32-7723-4176-866B-4E413BE7B593}" destId="{695A66FF-C395-4F25-8307-9F8E43CE5364}" srcOrd="3" destOrd="0" presId="urn:microsoft.com/office/officeart/2005/8/layout/cycle2"/>
    <dgm:cxn modelId="{54A27505-F5D0-4D43-BA1B-277615582173}" type="presParOf" srcId="{695A66FF-C395-4F25-8307-9F8E43CE5364}" destId="{25B48A1E-A47F-43E5-AD28-D8A230D9BCC9}" srcOrd="0" destOrd="0" presId="urn:microsoft.com/office/officeart/2005/8/layout/cycle2"/>
    <dgm:cxn modelId="{9D7290E4-E810-45DF-BABB-0357AA107B58}" type="presParOf" srcId="{1B862F32-7723-4176-866B-4E413BE7B593}" destId="{F081E4DE-C400-416C-98AF-182DECE8AB4F}" srcOrd="4" destOrd="0" presId="urn:microsoft.com/office/officeart/2005/8/layout/cycle2"/>
    <dgm:cxn modelId="{D8FB8C85-0C10-472C-9E4B-FC8BEDF9A0D7}" type="presParOf" srcId="{1B862F32-7723-4176-866B-4E413BE7B593}" destId="{39DFBF7B-A921-4079-9F68-156C98EC79DF}" srcOrd="5" destOrd="0" presId="urn:microsoft.com/office/officeart/2005/8/layout/cycle2"/>
    <dgm:cxn modelId="{40AF774F-2873-490D-9239-157458F377EF}" type="presParOf" srcId="{39DFBF7B-A921-4079-9F68-156C98EC79DF}" destId="{12328AB7-237E-461B-925D-679B0DC84B5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AFFEA-BC3F-4293-A364-75F35026D46C}">
      <dsp:nvSpPr>
        <dsp:cNvPr id="0" name=""/>
        <dsp:cNvSpPr/>
      </dsp:nvSpPr>
      <dsp:spPr>
        <a:xfrm>
          <a:off x="3145156" y="38499"/>
          <a:ext cx="1584205" cy="1584205"/>
        </a:xfrm>
        <a:prstGeom prst="ellipse">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Planning</a:t>
          </a:r>
        </a:p>
      </dsp:txBody>
      <dsp:txXfrm>
        <a:off x="3377157" y="270500"/>
        <a:ext cx="1120203" cy="1120203"/>
      </dsp:txXfrm>
    </dsp:sp>
    <dsp:sp modelId="{203F4EE4-554A-409B-99A8-16C951CCC1B0}">
      <dsp:nvSpPr>
        <dsp:cNvPr id="0" name=""/>
        <dsp:cNvSpPr/>
      </dsp:nvSpPr>
      <dsp:spPr>
        <a:xfrm rot="3494975">
          <a:off x="4346740" y="1546198"/>
          <a:ext cx="397568" cy="534669"/>
        </a:xfrm>
        <a:prstGeom prst="rightArrow">
          <a:avLst>
            <a:gd name="adj1" fmla="val 60000"/>
            <a:gd name="adj2" fmla="val 5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374994" y="1602421"/>
        <a:ext cx="278298" cy="320801"/>
      </dsp:txXfrm>
    </dsp:sp>
    <dsp:sp modelId="{8AD7FEB3-B104-4BB2-9700-EB84BB5C7D30}">
      <dsp:nvSpPr>
        <dsp:cNvPr id="0" name=""/>
        <dsp:cNvSpPr/>
      </dsp:nvSpPr>
      <dsp:spPr>
        <a:xfrm>
          <a:off x="4373529" y="2023497"/>
          <a:ext cx="1584205" cy="1584205"/>
        </a:xfrm>
        <a:prstGeom prst="ellipse">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Monitoring</a:t>
          </a:r>
        </a:p>
      </dsp:txBody>
      <dsp:txXfrm>
        <a:off x="4605530" y="2255498"/>
        <a:ext cx="1120203" cy="1120203"/>
      </dsp:txXfrm>
    </dsp:sp>
    <dsp:sp modelId="{695A66FF-C395-4F25-8307-9F8E43CE5364}">
      <dsp:nvSpPr>
        <dsp:cNvPr id="0" name=""/>
        <dsp:cNvSpPr/>
      </dsp:nvSpPr>
      <dsp:spPr>
        <a:xfrm rot="10764097">
          <a:off x="3728653" y="2560893"/>
          <a:ext cx="455759" cy="534669"/>
        </a:xfrm>
        <a:prstGeom prst="rightArrow">
          <a:avLst>
            <a:gd name="adj1" fmla="val 60000"/>
            <a:gd name="adj2" fmla="val 5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865377" y="2667113"/>
        <a:ext cx="319031" cy="320801"/>
      </dsp:txXfrm>
    </dsp:sp>
    <dsp:sp modelId="{F081E4DE-C400-416C-98AF-182DECE8AB4F}">
      <dsp:nvSpPr>
        <dsp:cNvPr id="0" name=""/>
        <dsp:cNvSpPr/>
      </dsp:nvSpPr>
      <dsp:spPr>
        <a:xfrm>
          <a:off x="1929534" y="2049022"/>
          <a:ext cx="1584205" cy="1584205"/>
        </a:xfrm>
        <a:prstGeom prst="ellipse">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Reflecting </a:t>
          </a:r>
        </a:p>
      </dsp:txBody>
      <dsp:txXfrm>
        <a:off x="2161535" y="2281023"/>
        <a:ext cx="1120203" cy="1120203"/>
      </dsp:txXfrm>
    </dsp:sp>
    <dsp:sp modelId="{39DFBF7B-A921-4079-9F68-156C98EC79DF}">
      <dsp:nvSpPr>
        <dsp:cNvPr id="0" name=""/>
        <dsp:cNvSpPr/>
      </dsp:nvSpPr>
      <dsp:spPr>
        <a:xfrm rot="18069504">
          <a:off x="3120717" y="1578352"/>
          <a:ext cx="405582" cy="534669"/>
        </a:xfrm>
        <a:prstGeom prst="rightArrow">
          <a:avLst>
            <a:gd name="adj1" fmla="val 60000"/>
            <a:gd name="adj2" fmla="val 5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50077" y="1737347"/>
        <a:ext cx="283907" cy="32080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0B1B4-62C6-B44B-9097-36340E33AB99}" type="datetimeFigureOut">
              <a:rPr lang="en-US" smtClean="0"/>
              <a:t>8/29/2025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911B2-EE0F-324D-B613-8F1707719312}" type="slidenum">
              <a:rPr lang="en-US" smtClean="0"/>
              <a:t>‹#›</a:t>
            </a:fld>
            <a:endParaRPr lang="en-US"/>
          </a:p>
        </p:txBody>
      </p:sp>
    </p:spTree>
    <p:extLst>
      <p:ext uri="{BB962C8B-B14F-4D97-AF65-F5344CB8AC3E}">
        <p14:creationId xmlns:p14="http://schemas.microsoft.com/office/powerpoint/2010/main" val="4225929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1E5FB1-1709-9545-B8CC-4BA2528AC795}"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59E863-E9A4-9844-8C7B-E792B266366D}"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A7ABA-963C-4742-9072-AA064662A384}"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50167D5-6110-CE45-A0B8-8CAD1E0D377C}"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81A2FBD-369D-CD4B-8FB6-AF6798349055}"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5A52896-D3C4-004E-8B56-89D9D8F1C48F}"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10AFB6-15CA-394C-9BA9-AD6DDDEAEB3C}"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3F03C-1FD9-D247-B69A-B136516A6000}"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6F94D1-DCD1-5146-912A-B08D959F0BEA}"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E919EB-EB5D-3E4D-BAA2-A3D8352594CB}" type="datetime1">
              <a:rPr lang="en-HK" smtClean="0"/>
              <a:t>29/8/2025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3B6C3-1F17-1B42-9259-2E0852A16E37}"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C6ACCF-22AE-5F41-8972-3D6B6EB1DF83}" type="datetime1">
              <a:rPr lang="en-HK" smtClean="0"/>
              <a:t>29/8/2025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4D8A2A-7CCD-264A-ACC4-F774209B4D70}" type="datetime1">
              <a:rPr lang="en-HK" smtClean="0"/>
              <a:t>29/8/2025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B8C5F7-23BB-D94A-BD67-0532AD161A89}" type="datetime1">
              <a:rPr lang="en-HK" smtClean="0"/>
              <a:t>29/8/2025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9BC755B-0023-A643-B8C1-273AC86D1FC1}"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9402C4-B77E-5144-9308-157E628FC35A}" type="datetime1">
              <a:rPr lang="en-HK" smtClean="0"/>
              <a:t>29/8/2025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7EB3CDC-9369-574A-B835-2D71BF303F03}" type="datetime1">
              <a:rPr lang="en-HK" smtClean="0"/>
              <a:t>29/8/2025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pyleaks.com/ai-content-detector" TargetMode="External"/><Relationship Id="rId2" Type="http://schemas.openxmlformats.org/officeDocument/2006/relationships/hyperlink" Target="https://gptzero.m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cholars.hkbu.edu.hk/en/studentThe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phrasebank.manchester.ac.uk/introducing-wor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threeminutethesis.uq.edu.au/watch-3m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laurenceanthony.net/software/antconc/" TargetMode="External"/><Relationship Id="rId2" Type="http://schemas.openxmlformats.org/officeDocument/2006/relationships/hyperlink" Target="http://bncweb.lancs.ac.uk/bncwebSignup/user/login.php" TargetMode="External"/><Relationship Id="rId1" Type="http://schemas.openxmlformats.org/officeDocument/2006/relationships/slideLayout" Target="../slideLayouts/slideLayout2.xml"/><Relationship Id="rId5" Type="http://schemas.openxmlformats.org/officeDocument/2006/relationships/hyperlink" Target="https://www.english-corpora.org/coca/" TargetMode="External"/><Relationship Id="rId4" Type="http://schemas.openxmlformats.org/officeDocument/2006/relationships/hyperlink" Target="https://app.sketchengine.eu/#dashboard?corpname=preloaded%2Fbawe2"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Corpus_linguistics" TargetMode="External"/><Relationship Id="rId2" Type="http://schemas.openxmlformats.org/officeDocument/2006/relationships/hyperlink" Target="https://en.wikipedia.org/wiki/Language_resource" TargetMode="External"/><Relationship Id="rId1" Type="http://schemas.openxmlformats.org/officeDocument/2006/relationships/slideLayout" Target="../slideLayouts/slideLayout2.xml"/><Relationship Id="rId6" Type="http://schemas.openxmlformats.org/officeDocument/2006/relationships/hyperlink" Target="https://www.laurenceanthony.net/software/antconc/" TargetMode="External"/><Relationship Id="rId5" Type="http://schemas.openxmlformats.org/officeDocument/2006/relationships/hyperlink" Target="http://bncweb.lancs.ac.uk/bncwebSignup/user/login.php" TargetMode="External"/><Relationship Id="rId4" Type="http://schemas.openxmlformats.org/officeDocument/2006/relationships/hyperlink" Target="https://en.wikipedia.org/wiki/Statistical_hypothesis_testing"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sa8szUGPNvg" TargetMode="External"/><Relationship Id="rId2" Type="http://schemas.openxmlformats.org/officeDocument/2006/relationships/hyperlink" Target="https://youtu.be/rqs7xK-sU7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o1i09GF5Y8" TargetMode="External"/><Relationship Id="rId2" Type="http://schemas.openxmlformats.org/officeDocument/2006/relationships/hyperlink" Target="https://youtu.be/UJ5agGJS_i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hkbu.edu.hk/quality-assurance/university-policy-and-guidelines/academic-integrit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MCCP6020 </a:t>
            </a:r>
            <a:br>
              <a:rPr lang="en-US" dirty="0"/>
            </a:br>
            <a:r>
              <a:rPr lang="en-US" dirty="0"/>
              <a:t>Advanced English for Academic Purposes</a:t>
            </a:r>
          </a:p>
        </p:txBody>
      </p:sp>
      <p:sp>
        <p:nvSpPr>
          <p:cNvPr id="3" name="Subtitle 2"/>
          <p:cNvSpPr>
            <a:spLocks noGrp="1"/>
          </p:cNvSpPr>
          <p:nvPr>
            <p:ph type="subTitle" idx="1"/>
          </p:nvPr>
        </p:nvSpPr>
        <p:spPr/>
        <p:txBody>
          <a:bodyPr>
            <a:normAutofit lnSpcReduction="10000"/>
          </a:bodyPr>
          <a:lstStyle/>
          <a:p>
            <a:r>
              <a:rPr lang="en-US" dirty="0"/>
              <a:t>Session 1 </a:t>
            </a:r>
          </a:p>
          <a:p>
            <a:r>
              <a:rPr lang="en-US" dirty="0"/>
              <a:t>Course Introduction</a:t>
            </a:r>
          </a:p>
          <a:p>
            <a:r>
              <a:rPr lang="en-US" dirty="0"/>
              <a:t>Overview of Thesis and Journal Article Writing</a:t>
            </a:r>
          </a:p>
        </p:txBody>
      </p:sp>
      <p:sp>
        <p:nvSpPr>
          <p:cNvPr id="4" name="Slide Number Placeholder 3">
            <a:extLst>
              <a:ext uri="{FF2B5EF4-FFF2-40B4-BE49-F238E27FC236}">
                <a16:creationId xmlns:a16="http://schemas.microsoft.com/office/drawing/2014/main" id="{DA3E59E8-3E07-2943-8FAF-552F4A3CF83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572139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323A-94F9-43C4-8FA6-FDF3BBF59109}"/>
              </a:ext>
            </a:extLst>
          </p:cNvPr>
          <p:cNvSpPr>
            <a:spLocks noGrp="1"/>
          </p:cNvSpPr>
          <p:nvPr>
            <p:ph type="title"/>
          </p:nvPr>
        </p:nvSpPr>
        <p:spPr>
          <a:xfrm>
            <a:off x="1725146" y="329899"/>
            <a:ext cx="8911687" cy="1280890"/>
          </a:xfrm>
        </p:spPr>
        <p:txBody>
          <a:bodyPr/>
          <a:lstStyle/>
          <a:p>
            <a:r>
              <a:rPr lang="en-US" dirty="0"/>
              <a:t>Use of AI Tools in Assessments</a:t>
            </a:r>
            <a:endParaRPr lang="en-HK" dirty="0"/>
          </a:p>
        </p:txBody>
      </p:sp>
      <p:sp>
        <p:nvSpPr>
          <p:cNvPr id="3" name="Content Placeholder 2">
            <a:extLst>
              <a:ext uri="{FF2B5EF4-FFF2-40B4-BE49-F238E27FC236}">
                <a16:creationId xmlns:a16="http://schemas.microsoft.com/office/drawing/2014/main" id="{6D9F6C08-FB77-4E4C-8ED9-4DFABC12155A}"/>
              </a:ext>
            </a:extLst>
          </p:cNvPr>
          <p:cNvSpPr>
            <a:spLocks noGrp="1"/>
          </p:cNvSpPr>
          <p:nvPr>
            <p:ph idx="1"/>
          </p:nvPr>
        </p:nvSpPr>
        <p:spPr>
          <a:xfrm>
            <a:off x="1725145" y="1152906"/>
            <a:ext cx="9574825" cy="5608621"/>
          </a:xfrm>
        </p:spPr>
        <p:txBody>
          <a:bodyPr>
            <a:normAutofit fontScale="85000" lnSpcReduction="20000"/>
          </a:bodyPr>
          <a:lstStyle/>
          <a:p>
            <a:pPr>
              <a:lnSpc>
                <a:spcPct val="170000"/>
              </a:lnSpc>
            </a:pPr>
            <a:r>
              <a:rPr lang="en-HK" dirty="0"/>
              <a:t>While the University encourages the ethical use of AI for learning (e.g. for brainstorming ideas, exploring information), </a:t>
            </a:r>
            <a:r>
              <a:rPr lang="en-HK" b="1" u="sng" dirty="0"/>
              <a:t>submitting the output of generative AI tools as your own work in any assignment is deemed a violation of the University’s academic integrity guidelines</a:t>
            </a:r>
            <a:r>
              <a:rPr lang="en-HK" b="1" dirty="0"/>
              <a:t>.</a:t>
            </a:r>
            <a:r>
              <a:rPr lang="en-HK" dirty="0"/>
              <a:t> Therefore, if AI detection tools indicate that your assignment may consist of any AI-generated text, you will be asked to present a detailed record of your use of generative AI tools in the respective assessment for further investigation. Nonetheless, presenting a detailed record does not necessarily serve as irrefutable evidence that no violation has occurred. </a:t>
            </a:r>
            <a:r>
              <a:rPr lang="en-HK" b="1" u="sng" dirty="0"/>
              <a:t>The Course Coordinator has the right to make the final decision on whether to apply a penalty and the extent of that penalty.</a:t>
            </a:r>
            <a:endParaRPr lang="en-HK" dirty="0"/>
          </a:p>
          <a:p>
            <a:pPr>
              <a:lnSpc>
                <a:spcPct val="170000"/>
              </a:lnSpc>
            </a:pPr>
            <a:r>
              <a:rPr lang="en-HK" dirty="0"/>
              <a:t>Please note that any texts submitted to generative AI platforms may be added to the internal databases of such platforms for unknown purposes, potentially infringing on data privacy of the authors of the submitted texts.</a:t>
            </a:r>
          </a:p>
          <a:p>
            <a:pPr>
              <a:lnSpc>
                <a:spcPct val="170000"/>
              </a:lnSpc>
            </a:pPr>
            <a:r>
              <a:rPr lang="en-HK" dirty="0"/>
              <a:t>You may check whether your writing consists of AI-generated text through the following websites:</a:t>
            </a:r>
          </a:p>
          <a:p>
            <a:pPr marL="400050" lvl="1" indent="0">
              <a:lnSpc>
                <a:spcPct val="170000"/>
              </a:lnSpc>
              <a:buNone/>
            </a:pPr>
            <a:r>
              <a:rPr lang="en-HK" dirty="0" err="1"/>
              <a:t>GPTZero</a:t>
            </a:r>
            <a:r>
              <a:rPr lang="en-HK" dirty="0"/>
              <a:t> </a:t>
            </a:r>
            <a:r>
              <a:rPr lang="en-HK" u="sng" dirty="0">
                <a:hlinkClick r:id="rId2"/>
              </a:rPr>
              <a:t>https://gptzero.me/</a:t>
            </a:r>
            <a:r>
              <a:rPr lang="en-HK" dirty="0"/>
              <a:t>          </a:t>
            </a:r>
          </a:p>
          <a:p>
            <a:pPr marL="400050" lvl="1" indent="0">
              <a:lnSpc>
                <a:spcPct val="170000"/>
              </a:lnSpc>
              <a:buNone/>
            </a:pPr>
            <a:r>
              <a:rPr lang="en-HK" dirty="0" err="1"/>
              <a:t>Copyleaks</a:t>
            </a:r>
            <a:r>
              <a:rPr lang="en-HK" dirty="0"/>
              <a:t> </a:t>
            </a:r>
            <a:r>
              <a:rPr lang="en-HK" u="sng" dirty="0">
                <a:hlinkClick r:id="rId3"/>
              </a:rPr>
              <a:t>https://copyleaks.com/ai-content-detector</a:t>
            </a:r>
            <a:endParaRPr lang="en-HK" dirty="0"/>
          </a:p>
          <a:p>
            <a:endParaRPr lang="en-HK" dirty="0"/>
          </a:p>
        </p:txBody>
      </p:sp>
      <p:sp>
        <p:nvSpPr>
          <p:cNvPr id="4" name="Slide Number Placeholder 3">
            <a:extLst>
              <a:ext uri="{FF2B5EF4-FFF2-40B4-BE49-F238E27FC236}">
                <a16:creationId xmlns:a16="http://schemas.microsoft.com/office/drawing/2014/main" id="{4E0C6AB3-27E2-46F9-BA06-3D128EFCFA0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52164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Sample Research Articles</a:t>
            </a:r>
          </a:p>
        </p:txBody>
      </p:sp>
      <p:sp>
        <p:nvSpPr>
          <p:cNvPr id="3" name="Content Placeholder 2"/>
          <p:cNvSpPr>
            <a:spLocks noGrp="1"/>
          </p:cNvSpPr>
          <p:nvPr>
            <p:ph idx="1"/>
          </p:nvPr>
        </p:nvSpPr>
        <p:spPr/>
        <p:txBody>
          <a:bodyPr>
            <a:normAutofit/>
          </a:bodyPr>
          <a:lstStyle/>
          <a:p>
            <a:r>
              <a:rPr lang="en-US" sz="3200" dirty="0"/>
              <a:t>Please download at least 10 research articles in your discipline and bring them to the class.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026" name="Picture 2" descr="Difference between Research Paper and Research Arti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719" y="3851492"/>
            <a:ext cx="5744893" cy="259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2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Task</a:t>
            </a:r>
          </a:p>
        </p:txBody>
      </p:sp>
      <p:sp>
        <p:nvSpPr>
          <p:cNvPr id="3" name="Content Placeholder 2"/>
          <p:cNvSpPr>
            <a:spLocks noGrp="1"/>
          </p:cNvSpPr>
          <p:nvPr>
            <p:ph idx="1"/>
          </p:nvPr>
        </p:nvSpPr>
        <p:spPr>
          <a:xfrm>
            <a:off x="2589212" y="1667435"/>
            <a:ext cx="8915400" cy="4243787"/>
          </a:xfrm>
        </p:spPr>
        <p:txBody>
          <a:bodyPr>
            <a:normAutofit fontScale="92500" lnSpcReduction="20000"/>
          </a:bodyPr>
          <a:lstStyle/>
          <a:p>
            <a:pPr marL="0" indent="0">
              <a:buNone/>
            </a:pPr>
            <a:r>
              <a:rPr lang="en-US" sz="2800" dirty="0"/>
              <a:t>What do you know about the structure of a typical thesis and journal article in your discipline?</a:t>
            </a:r>
          </a:p>
          <a:p>
            <a:endParaRPr lang="en-US" sz="2800" dirty="0"/>
          </a:p>
          <a:p>
            <a:pPr lvl="0"/>
            <a:r>
              <a:rPr lang="en-US" sz="2800" dirty="0"/>
              <a:t>Work with a classmate who is also from your discipline, if possible. </a:t>
            </a:r>
            <a:r>
              <a:rPr lang="en-HK" sz="2800" dirty="0"/>
              <a:t>List the key sections of a typical journal article and key chapters of a thesis in your discipline.</a:t>
            </a:r>
            <a:r>
              <a:rPr lang="en-US" sz="2800" dirty="0"/>
              <a:t> </a:t>
            </a:r>
          </a:p>
          <a:p>
            <a:pPr marL="0" indent="0">
              <a:buNone/>
            </a:pPr>
            <a:r>
              <a:rPr lang="en-US" sz="2800" dirty="0"/>
              <a:t> </a:t>
            </a:r>
          </a:p>
          <a:p>
            <a:pPr lvl="0"/>
            <a:r>
              <a:rPr lang="en-US" sz="2800" dirty="0"/>
              <a:t>Do you think the thesis and journal article structure are the same for all disciplines? What might be the variations across disciplines? Why?</a:t>
            </a:r>
          </a:p>
          <a:p>
            <a:endParaRPr lang="en-US" dirty="0"/>
          </a:p>
        </p:txBody>
      </p:sp>
      <p:sp>
        <p:nvSpPr>
          <p:cNvPr id="4" name="Slide Number Placeholder 3">
            <a:extLst>
              <a:ext uri="{FF2B5EF4-FFF2-40B4-BE49-F238E27FC236}">
                <a16:creationId xmlns:a16="http://schemas.microsoft.com/office/drawing/2014/main" id="{E2D3F99F-F5B2-484B-AAE7-6BA276FD21E0}"/>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71811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A470-C6EE-4637-B5AC-B4FAE05F1979}"/>
              </a:ext>
            </a:extLst>
          </p:cNvPr>
          <p:cNvSpPr>
            <a:spLocks noGrp="1"/>
          </p:cNvSpPr>
          <p:nvPr>
            <p:ph type="title"/>
          </p:nvPr>
        </p:nvSpPr>
        <p:spPr>
          <a:xfrm>
            <a:off x="2247900" y="375632"/>
            <a:ext cx="8911687" cy="1280890"/>
          </a:xfrm>
        </p:spPr>
        <p:txBody>
          <a:bodyPr/>
          <a:lstStyle/>
          <a:p>
            <a:r>
              <a:rPr lang="en-US" dirty="0"/>
              <a:t>Structure of a Thesis/Journal Article</a:t>
            </a:r>
            <a:br>
              <a:rPr lang="en-GB" dirty="0"/>
            </a:br>
            <a:endParaRPr lang="en-GB" dirty="0"/>
          </a:p>
        </p:txBody>
      </p:sp>
      <p:sp>
        <p:nvSpPr>
          <p:cNvPr id="3" name="Content Placeholder 2">
            <a:extLst>
              <a:ext uri="{FF2B5EF4-FFF2-40B4-BE49-F238E27FC236}">
                <a16:creationId xmlns:a16="http://schemas.microsoft.com/office/drawing/2014/main" id="{DACF5A7C-84EC-434C-8378-EAB4DF61A446}"/>
              </a:ext>
            </a:extLst>
          </p:cNvPr>
          <p:cNvSpPr>
            <a:spLocks noGrp="1"/>
          </p:cNvSpPr>
          <p:nvPr>
            <p:ph idx="1"/>
          </p:nvPr>
        </p:nvSpPr>
        <p:spPr>
          <a:xfrm>
            <a:off x="1829067" y="1341398"/>
            <a:ext cx="8915400" cy="3777622"/>
          </a:xfrm>
        </p:spPr>
        <p:txBody>
          <a:bodyPr>
            <a:normAutofit/>
          </a:bodyPr>
          <a:lstStyle/>
          <a:p>
            <a:pPr algn="just"/>
            <a:r>
              <a:rPr lang="en-HK" sz="2000" dirty="0"/>
              <a:t>A thesis/journal article is a record of research work which usually involves five major stages: (a) identifying a research area, (b) setting research questions which have not yet been sufficiently addressed by previous research, (c) designing a study that will seek to provide answers to the research questions and carrying it out, (d) collecting data, collating, analysing and interpreting results and (e) drawing conclusions or generalizations from your findings. The structure of a thesis and a journal article usually follows the sequence of these five stages:</a:t>
            </a:r>
            <a:endParaRPr lang="en-GB" sz="2000" dirty="0"/>
          </a:p>
        </p:txBody>
      </p:sp>
      <p:grpSp>
        <p:nvGrpSpPr>
          <p:cNvPr id="24" name="Group 23">
            <a:extLst>
              <a:ext uri="{FF2B5EF4-FFF2-40B4-BE49-F238E27FC236}">
                <a16:creationId xmlns:a16="http://schemas.microsoft.com/office/drawing/2014/main" id="{31D46A7C-45A7-4AE0-8E20-FB958BAF254D}"/>
              </a:ext>
            </a:extLst>
          </p:cNvPr>
          <p:cNvGrpSpPr/>
          <p:nvPr/>
        </p:nvGrpSpPr>
        <p:grpSpPr>
          <a:xfrm>
            <a:off x="9771432" y="4501308"/>
            <a:ext cx="1946071" cy="602974"/>
            <a:chOff x="4822209" y="233482"/>
            <a:chExt cx="1070962" cy="428384"/>
          </a:xfrm>
        </p:grpSpPr>
        <p:sp>
          <p:nvSpPr>
            <p:cNvPr id="25" name="Arrow: Chevron 24">
              <a:extLst>
                <a:ext uri="{FF2B5EF4-FFF2-40B4-BE49-F238E27FC236}">
                  <a16:creationId xmlns:a16="http://schemas.microsoft.com/office/drawing/2014/main" id="{CCD08C18-F7A8-49C7-91F6-AED764CBC4AD}"/>
                </a:ext>
              </a:extLst>
            </p:cNvPr>
            <p:cNvSpPr/>
            <p:nvPr/>
          </p:nvSpPr>
          <p:spPr>
            <a:xfrm>
              <a:off x="4822209" y="233482"/>
              <a:ext cx="1070962" cy="428384"/>
            </a:xfrm>
            <a:prstGeom prst="chevron">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6" name="Arrow: Chevron 4">
              <a:extLst>
                <a:ext uri="{FF2B5EF4-FFF2-40B4-BE49-F238E27FC236}">
                  <a16:creationId xmlns:a16="http://schemas.microsoft.com/office/drawing/2014/main" id="{889EBAB0-DB7D-4CF8-A303-98A0AF2B51E2}"/>
                </a:ext>
              </a:extLst>
            </p:cNvPr>
            <p:cNvSpPr txBox="1"/>
            <p:nvPr/>
          </p:nvSpPr>
          <p:spPr>
            <a:xfrm>
              <a:off x="5036401" y="273554"/>
              <a:ext cx="642578" cy="388312"/>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Conclusion</a:t>
              </a:r>
            </a:p>
          </p:txBody>
        </p:sp>
      </p:grpSp>
      <p:grpSp>
        <p:nvGrpSpPr>
          <p:cNvPr id="30" name="Group 29">
            <a:extLst>
              <a:ext uri="{FF2B5EF4-FFF2-40B4-BE49-F238E27FC236}">
                <a16:creationId xmlns:a16="http://schemas.microsoft.com/office/drawing/2014/main" id="{8559FC42-867E-49F2-8A25-7BFBBC53A9E4}"/>
              </a:ext>
            </a:extLst>
          </p:cNvPr>
          <p:cNvGrpSpPr/>
          <p:nvPr/>
        </p:nvGrpSpPr>
        <p:grpSpPr>
          <a:xfrm>
            <a:off x="8089920" y="4516046"/>
            <a:ext cx="1946071" cy="602974"/>
            <a:chOff x="4822209" y="233482"/>
            <a:chExt cx="1070962" cy="428384"/>
          </a:xfrm>
          <a:solidFill>
            <a:srgbClr val="00B0F0"/>
          </a:solidFill>
        </p:grpSpPr>
        <p:sp>
          <p:nvSpPr>
            <p:cNvPr id="31" name="Arrow: Chevron 30">
              <a:extLst>
                <a:ext uri="{FF2B5EF4-FFF2-40B4-BE49-F238E27FC236}">
                  <a16:creationId xmlns:a16="http://schemas.microsoft.com/office/drawing/2014/main" id="{97AABE7C-007A-4303-8F34-B227DD45153A}"/>
                </a:ext>
              </a:extLst>
            </p:cNvPr>
            <p:cNvSpPr/>
            <p:nvPr/>
          </p:nvSpPr>
          <p:spPr>
            <a:xfrm>
              <a:off x="4822209" y="233482"/>
              <a:ext cx="1070962" cy="428384"/>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2" name="Arrow: Chevron 4">
              <a:extLst>
                <a:ext uri="{FF2B5EF4-FFF2-40B4-BE49-F238E27FC236}">
                  <a16:creationId xmlns:a16="http://schemas.microsoft.com/office/drawing/2014/main" id="{3FB4477F-B808-4BE7-BBB0-FE314D4DD3C5}"/>
                </a:ext>
              </a:extLst>
            </p:cNvPr>
            <p:cNvSpPr txBox="1"/>
            <p:nvPr/>
          </p:nvSpPr>
          <p:spPr>
            <a:xfrm>
              <a:off x="5036401" y="263084"/>
              <a:ext cx="642578" cy="3987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Discussion</a:t>
              </a:r>
            </a:p>
          </p:txBody>
        </p:sp>
      </p:grpSp>
      <p:grpSp>
        <p:nvGrpSpPr>
          <p:cNvPr id="33" name="Group 32">
            <a:extLst>
              <a:ext uri="{FF2B5EF4-FFF2-40B4-BE49-F238E27FC236}">
                <a16:creationId xmlns:a16="http://schemas.microsoft.com/office/drawing/2014/main" id="{DE10C3F4-C940-4963-AE95-4F324EDDB54B}"/>
              </a:ext>
            </a:extLst>
          </p:cNvPr>
          <p:cNvGrpSpPr/>
          <p:nvPr/>
        </p:nvGrpSpPr>
        <p:grpSpPr>
          <a:xfrm>
            <a:off x="1225300" y="4501308"/>
            <a:ext cx="2073823" cy="602974"/>
            <a:chOff x="4822209" y="233482"/>
            <a:chExt cx="1070962" cy="428384"/>
          </a:xfrm>
          <a:solidFill>
            <a:srgbClr val="00B0F0"/>
          </a:solidFill>
        </p:grpSpPr>
        <p:sp>
          <p:nvSpPr>
            <p:cNvPr id="34" name="Arrow: Chevron 33">
              <a:extLst>
                <a:ext uri="{FF2B5EF4-FFF2-40B4-BE49-F238E27FC236}">
                  <a16:creationId xmlns:a16="http://schemas.microsoft.com/office/drawing/2014/main" id="{24ADA979-85E0-490E-BCB2-17647CAC3032}"/>
                </a:ext>
              </a:extLst>
            </p:cNvPr>
            <p:cNvSpPr/>
            <p:nvPr/>
          </p:nvSpPr>
          <p:spPr>
            <a:xfrm>
              <a:off x="4822209" y="233482"/>
              <a:ext cx="1070962" cy="428384"/>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5" name="Arrow: Chevron 4">
              <a:extLst>
                <a:ext uri="{FF2B5EF4-FFF2-40B4-BE49-F238E27FC236}">
                  <a16:creationId xmlns:a16="http://schemas.microsoft.com/office/drawing/2014/main" id="{9BDA3B77-4F9E-479C-AF51-854B4F9DFF39}"/>
                </a:ext>
              </a:extLst>
            </p:cNvPr>
            <p:cNvSpPr txBox="1"/>
            <p:nvPr/>
          </p:nvSpPr>
          <p:spPr>
            <a:xfrm>
              <a:off x="5036401" y="243953"/>
              <a:ext cx="644933" cy="41791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Introduction</a:t>
              </a:r>
            </a:p>
          </p:txBody>
        </p:sp>
      </p:grpSp>
      <p:grpSp>
        <p:nvGrpSpPr>
          <p:cNvPr id="36" name="Group 35">
            <a:extLst>
              <a:ext uri="{FF2B5EF4-FFF2-40B4-BE49-F238E27FC236}">
                <a16:creationId xmlns:a16="http://schemas.microsoft.com/office/drawing/2014/main" id="{EECDC057-5A41-4CD6-B767-59B78EE0F0F1}"/>
              </a:ext>
            </a:extLst>
          </p:cNvPr>
          <p:cNvGrpSpPr/>
          <p:nvPr/>
        </p:nvGrpSpPr>
        <p:grpSpPr>
          <a:xfrm>
            <a:off x="4719047" y="4516046"/>
            <a:ext cx="1946071" cy="602974"/>
            <a:chOff x="4822209" y="233482"/>
            <a:chExt cx="1070962" cy="428384"/>
          </a:xfrm>
        </p:grpSpPr>
        <p:sp>
          <p:nvSpPr>
            <p:cNvPr id="37" name="Arrow: Chevron 36">
              <a:extLst>
                <a:ext uri="{FF2B5EF4-FFF2-40B4-BE49-F238E27FC236}">
                  <a16:creationId xmlns:a16="http://schemas.microsoft.com/office/drawing/2014/main" id="{632D1211-C60D-4FBC-98C1-888F0D2530D2}"/>
                </a:ext>
              </a:extLst>
            </p:cNvPr>
            <p:cNvSpPr/>
            <p:nvPr/>
          </p:nvSpPr>
          <p:spPr>
            <a:xfrm>
              <a:off x="4822209" y="233482"/>
              <a:ext cx="1070962" cy="428384"/>
            </a:xfrm>
            <a:prstGeom prst="chevron">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8" name="Arrow: Chevron 4">
              <a:extLst>
                <a:ext uri="{FF2B5EF4-FFF2-40B4-BE49-F238E27FC236}">
                  <a16:creationId xmlns:a16="http://schemas.microsoft.com/office/drawing/2014/main" id="{93862C11-19BF-4294-A805-A30F3F60DE04}"/>
                </a:ext>
              </a:extLst>
            </p:cNvPr>
            <p:cNvSpPr txBox="1"/>
            <p:nvPr/>
          </p:nvSpPr>
          <p:spPr>
            <a:xfrm>
              <a:off x="5060274" y="233482"/>
              <a:ext cx="642578" cy="4283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Methods</a:t>
              </a:r>
            </a:p>
          </p:txBody>
        </p:sp>
      </p:grpSp>
      <p:grpSp>
        <p:nvGrpSpPr>
          <p:cNvPr id="39" name="Group 38">
            <a:extLst>
              <a:ext uri="{FF2B5EF4-FFF2-40B4-BE49-F238E27FC236}">
                <a16:creationId xmlns:a16="http://schemas.microsoft.com/office/drawing/2014/main" id="{7070C900-B98D-40D7-953C-C19668DFAD94}"/>
              </a:ext>
            </a:extLst>
          </p:cNvPr>
          <p:cNvGrpSpPr/>
          <p:nvPr/>
        </p:nvGrpSpPr>
        <p:grpSpPr>
          <a:xfrm>
            <a:off x="6403175" y="4516046"/>
            <a:ext cx="1946071" cy="602974"/>
            <a:chOff x="4822209" y="233482"/>
            <a:chExt cx="1070962" cy="428384"/>
          </a:xfrm>
        </p:grpSpPr>
        <p:sp>
          <p:nvSpPr>
            <p:cNvPr id="40" name="Arrow: Chevron 39">
              <a:extLst>
                <a:ext uri="{FF2B5EF4-FFF2-40B4-BE49-F238E27FC236}">
                  <a16:creationId xmlns:a16="http://schemas.microsoft.com/office/drawing/2014/main" id="{8CF2EC3C-D28A-4C39-9CB6-4BCF5DD81EC3}"/>
                </a:ext>
              </a:extLst>
            </p:cNvPr>
            <p:cNvSpPr/>
            <p:nvPr/>
          </p:nvSpPr>
          <p:spPr>
            <a:xfrm>
              <a:off x="4822209" y="233482"/>
              <a:ext cx="1070962" cy="428384"/>
            </a:xfrm>
            <a:prstGeom prst="chevron">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1" name="Arrow: Chevron 4">
              <a:extLst>
                <a:ext uri="{FF2B5EF4-FFF2-40B4-BE49-F238E27FC236}">
                  <a16:creationId xmlns:a16="http://schemas.microsoft.com/office/drawing/2014/main" id="{DDBB4491-8BC6-47C4-BE97-944F383CEDD6}"/>
                </a:ext>
              </a:extLst>
            </p:cNvPr>
            <p:cNvSpPr txBox="1"/>
            <p:nvPr/>
          </p:nvSpPr>
          <p:spPr>
            <a:xfrm>
              <a:off x="5036401" y="233482"/>
              <a:ext cx="642578" cy="4283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Results</a:t>
              </a:r>
            </a:p>
          </p:txBody>
        </p:sp>
      </p:grpSp>
      <p:grpSp>
        <p:nvGrpSpPr>
          <p:cNvPr id="42" name="Group 41">
            <a:extLst>
              <a:ext uri="{FF2B5EF4-FFF2-40B4-BE49-F238E27FC236}">
                <a16:creationId xmlns:a16="http://schemas.microsoft.com/office/drawing/2014/main" id="{7850301B-E2F7-4791-A629-DAA6AEE37423}"/>
              </a:ext>
            </a:extLst>
          </p:cNvPr>
          <p:cNvGrpSpPr/>
          <p:nvPr/>
        </p:nvGrpSpPr>
        <p:grpSpPr>
          <a:xfrm>
            <a:off x="3034919" y="4501308"/>
            <a:ext cx="1946071" cy="602975"/>
            <a:chOff x="4822209" y="233482"/>
            <a:chExt cx="1070962" cy="428384"/>
          </a:xfrm>
        </p:grpSpPr>
        <p:sp>
          <p:nvSpPr>
            <p:cNvPr id="43" name="Arrow: Chevron 42">
              <a:extLst>
                <a:ext uri="{FF2B5EF4-FFF2-40B4-BE49-F238E27FC236}">
                  <a16:creationId xmlns:a16="http://schemas.microsoft.com/office/drawing/2014/main" id="{AC14BC5D-6E33-43C8-9780-F4A7E385FA7C}"/>
                </a:ext>
              </a:extLst>
            </p:cNvPr>
            <p:cNvSpPr/>
            <p:nvPr/>
          </p:nvSpPr>
          <p:spPr>
            <a:xfrm>
              <a:off x="4822209" y="233482"/>
              <a:ext cx="1070962" cy="428384"/>
            </a:xfrm>
            <a:prstGeom prst="chevron">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4" name="Arrow: Chevron 4">
              <a:extLst>
                <a:ext uri="{FF2B5EF4-FFF2-40B4-BE49-F238E27FC236}">
                  <a16:creationId xmlns:a16="http://schemas.microsoft.com/office/drawing/2014/main" id="{36A84E7B-53EC-4954-8831-205B380F0DCD}"/>
                </a:ext>
              </a:extLst>
            </p:cNvPr>
            <p:cNvSpPr txBox="1"/>
            <p:nvPr/>
          </p:nvSpPr>
          <p:spPr>
            <a:xfrm>
              <a:off x="5043493" y="243953"/>
              <a:ext cx="642578" cy="417912"/>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1600" b="1" kern="1200" dirty="0"/>
                <a:t>Literature review</a:t>
              </a:r>
            </a:p>
          </p:txBody>
        </p:sp>
      </p:grpSp>
      <p:sp>
        <p:nvSpPr>
          <p:cNvPr id="4" name="Slide Number Placeholder 3">
            <a:extLst>
              <a:ext uri="{FF2B5EF4-FFF2-40B4-BE49-F238E27FC236}">
                <a16:creationId xmlns:a16="http://schemas.microsoft.com/office/drawing/2014/main" id="{82D03841-C5D5-EA4E-A56D-60B92A731E9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68439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F5A7-D8E5-4F9C-9C67-FE19BC55DCAF}"/>
              </a:ext>
            </a:extLst>
          </p:cNvPr>
          <p:cNvSpPr>
            <a:spLocks noGrp="1"/>
          </p:cNvSpPr>
          <p:nvPr>
            <p:ph type="title"/>
          </p:nvPr>
        </p:nvSpPr>
        <p:spPr>
          <a:xfrm>
            <a:off x="1713871" y="147337"/>
            <a:ext cx="10111409" cy="1280890"/>
          </a:xfrm>
        </p:spPr>
        <p:txBody>
          <a:bodyPr>
            <a:normAutofit fontScale="90000"/>
          </a:bodyPr>
          <a:lstStyle/>
          <a:p>
            <a:r>
              <a:rPr lang="en-US" dirty="0"/>
              <a:t>The ‘Hourglass’ Thesis Model Based on Primary Research </a:t>
            </a:r>
            <a:br>
              <a:rPr lang="en-GB" dirty="0"/>
            </a:br>
            <a:endParaRPr lang="en-GB"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589212" y="1255473"/>
            <a:ext cx="5399319" cy="5516696"/>
          </a:xfrm>
          <a:prstGeom prst="rect">
            <a:avLst/>
          </a:prstGeom>
        </p:spPr>
      </p:pic>
      <p:sp>
        <p:nvSpPr>
          <p:cNvPr id="4" name="Slide Number Placeholder 3">
            <a:extLst>
              <a:ext uri="{FF2B5EF4-FFF2-40B4-BE49-F238E27FC236}">
                <a16:creationId xmlns:a16="http://schemas.microsoft.com/office/drawing/2014/main" id="{E68F89EC-AF05-F74F-8A32-461B3A6F588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4175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6C8749-A17A-4404-8345-BA0ABE292D23}"/>
              </a:ext>
            </a:extLst>
          </p:cNvPr>
          <p:cNvSpPr>
            <a:spLocks noGrp="1"/>
          </p:cNvSpPr>
          <p:nvPr>
            <p:ph idx="1"/>
          </p:nvPr>
        </p:nvSpPr>
        <p:spPr>
          <a:xfrm>
            <a:off x="1908441" y="1143000"/>
            <a:ext cx="10126396" cy="5343525"/>
          </a:xfrm>
          <a:solidFill>
            <a:schemeClr val="bg1"/>
          </a:solidFill>
        </p:spPr>
        <p:txBody>
          <a:bodyPr>
            <a:normAutofit/>
          </a:bodyPr>
          <a:lstStyle/>
          <a:p>
            <a:r>
              <a:rPr lang="en-US" sz="1900" dirty="0"/>
              <a:t>The structure of a thesis/journal article can vary, depending on the nature of your research. Get into groups of 4 and do the following:</a:t>
            </a:r>
          </a:p>
          <a:p>
            <a:endParaRPr lang="en-GB" sz="1900" dirty="0"/>
          </a:p>
          <a:p>
            <a:pPr marL="347472" lvl="0" indent="-457200">
              <a:buClrTx/>
              <a:buFont typeface="+mj-lt"/>
              <a:buAutoNum type="arabicPeriod"/>
            </a:pPr>
            <a:r>
              <a:rPr lang="en-HK" sz="1900" dirty="0">
                <a:solidFill>
                  <a:schemeClr val="tx1"/>
                </a:solidFill>
              </a:rPr>
              <a:t>Have you seen other thesis/ </a:t>
            </a:r>
            <a:r>
              <a:rPr lang="en-HK" sz="1900" dirty="0"/>
              <a:t>journal article structures in addition to the  IMRD format?    </a:t>
            </a:r>
          </a:p>
          <a:p>
            <a:pPr marL="0" lvl="0" indent="0">
              <a:buNone/>
            </a:pPr>
            <a:r>
              <a:rPr lang="en-US" sz="1900" i="1" dirty="0">
                <a:solidFill>
                  <a:srgbClr val="0070C0"/>
                </a:solidFill>
              </a:rPr>
              <a:t>     Other possible structures: </a:t>
            </a:r>
            <a:endParaRPr lang="en-GB" sz="1900" i="1" dirty="0">
              <a:solidFill>
                <a:srgbClr val="0070C0"/>
              </a:solidFill>
            </a:endParaRPr>
          </a:p>
          <a:p>
            <a:pPr lvl="0" algn="just"/>
            <a:r>
              <a:rPr lang="en-US" sz="1900" i="1" dirty="0">
                <a:solidFill>
                  <a:srgbClr val="0070C0"/>
                </a:solidFill>
              </a:rPr>
              <a:t>A series of empirical studies (When research involves more than one empirical study such as a series of experiments, surveys, case studies, etc. This structure is common in the science-related disciplines.)</a:t>
            </a:r>
            <a:endParaRPr lang="en-GB" sz="1900" i="1" dirty="0">
              <a:solidFill>
                <a:srgbClr val="0070C0"/>
              </a:solidFill>
            </a:endParaRPr>
          </a:p>
          <a:p>
            <a:pPr lvl="0" algn="just"/>
            <a:r>
              <a:rPr lang="en-US" sz="1900" i="1" dirty="0">
                <a:solidFill>
                  <a:srgbClr val="0070C0"/>
                </a:solidFill>
              </a:rPr>
              <a:t>Theme/topic-based theses (In some disciplines in the humanities, research may focus on texts and documents, for example, in literary studies, law, history and philosophy. In social sciences, ethnographic and other types of qualitative studies are most common. The results may be presented according to the themes identified in the source materials.)</a:t>
            </a:r>
          </a:p>
          <a:p>
            <a:pPr lvl="0"/>
            <a:endParaRPr lang="en-GB" dirty="0">
              <a:solidFill>
                <a:srgbClr val="00B0F0"/>
              </a:solidFill>
            </a:endParaRPr>
          </a:p>
          <a:p>
            <a:pPr lvl="0"/>
            <a:endParaRPr lang="en-GB" dirty="0"/>
          </a:p>
        </p:txBody>
      </p:sp>
      <p:sp>
        <p:nvSpPr>
          <p:cNvPr id="4" name="Slide Number Placeholder 3">
            <a:extLst>
              <a:ext uri="{FF2B5EF4-FFF2-40B4-BE49-F238E27FC236}">
                <a16:creationId xmlns:a16="http://schemas.microsoft.com/office/drawing/2014/main" id="{1D23FB71-14F8-A044-B9EB-5968107508E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Title 1">
            <a:extLst>
              <a:ext uri="{FF2B5EF4-FFF2-40B4-BE49-F238E27FC236}">
                <a16:creationId xmlns:a16="http://schemas.microsoft.com/office/drawing/2014/main" id="{D114BF15-5288-4CAE-ABDF-BFA2AC4844F5}"/>
              </a:ext>
            </a:extLst>
          </p:cNvPr>
          <p:cNvSpPr>
            <a:spLocks noGrp="1"/>
          </p:cNvSpPr>
          <p:nvPr>
            <p:ph type="title"/>
          </p:nvPr>
        </p:nvSpPr>
        <p:spPr>
          <a:xfrm>
            <a:off x="1908441" y="329899"/>
            <a:ext cx="8911687" cy="1280890"/>
          </a:xfrm>
        </p:spPr>
        <p:txBody>
          <a:bodyPr/>
          <a:lstStyle/>
          <a:p>
            <a:r>
              <a:rPr lang="en-US" dirty="0"/>
              <a:t>Task 1</a:t>
            </a:r>
            <a:endParaRPr lang="en-GB" dirty="0"/>
          </a:p>
        </p:txBody>
      </p:sp>
    </p:spTree>
    <p:extLst>
      <p:ext uri="{BB962C8B-B14F-4D97-AF65-F5344CB8AC3E}">
        <p14:creationId xmlns:p14="http://schemas.microsoft.com/office/powerpoint/2010/main" val="33436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BF15-5288-4CAE-ABDF-BFA2AC4844F5}"/>
              </a:ext>
            </a:extLst>
          </p:cNvPr>
          <p:cNvSpPr>
            <a:spLocks noGrp="1"/>
          </p:cNvSpPr>
          <p:nvPr>
            <p:ph type="title"/>
          </p:nvPr>
        </p:nvSpPr>
        <p:spPr>
          <a:xfrm>
            <a:off x="2062161" y="473079"/>
            <a:ext cx="8911687" cy="1280890"/>
          </a:xfrm>
        </p:spPr>
        <p:txBody>
          <a:bodyPr/>
          <a:lstStyle/>
          <a:p>
            <a:r>
              <a:rPr lang="en-US" dirty="0"/>
              <a:t>Task 2</a:t>
            </a:r>
            <a:endParaRPr lang="en-GB" dirty="0"/>
          </a:p>
        </p:txBody>
      </p:sp>
      <p:sp>
        <p:nvSpPr>
          <p:cNvPr id="3" name="Content Placeholder 2">
            <a:extLst>
              <a:ext uri="{FF2B5EF4-FFF2-40B4-BE49-F238E27FC236}">
                <a16:creationId xmlns:a16="http://schemas.microsoft.com/office/drawing/2014/main" id="{5D6C8749-A17A-4404-8345-BA0ABE292D23}"/>
              </a:ext>
            </a:extLst>
          </p:cNvPr>
          <p:cNvSpPr>
            <a:spLocks noGrp="1"/>
          </p:cNvSpPr>
          <p:nvPr>
            <p:ph idx="1"/>
          </p:nvPr>
        </p:nvSpPr>
        <p:spPr>
          <a:xfrm>
            <a:off x="1666902" y="1533525"/>
            <a:ext cx="10126396" cy="2843213"/>
          </a:xfrm>
        </p:spPr>
        <p:txBody>
          <a:bodyPr>
            <a:normAutofit/>
          </a:bodyPr>
          <a:lstStyle/>
          <a:p>
            <a:pPr algn="just"/>
            <a:r>
              <a:rPr lang="en-US" sz="2000" i="1" dirty="0">
                <a:solidFill>
                  <a:srgbClr val="0070C0"/>
                </a:solidFill>
              </a:rPr>
              <a:t>Research article-based theses (This type of thesis based on published research articles is becoming increasingly common. Each chapter has its own introduction, literature review, methods, results, discussion and conclusion. However, there should still be an introductory chapter at the beginning of the thesis to identify the initial gap in research and link the individual research articles together. Also, the findings from all the papers need to be consolidated in the Conclusion chapter.)   </a:t>
            </a:r>
            <a:endParaRPr lang="en-GB" sz="2000" i="1" dirty="0">
              <a:solidFill>
                <a:srgbClr val="0070C0"/>
              </a:solidFill>
            </a:endParaRPr>
          </a:p>
          <a:p>
            <a:pPr lvl="0"/>
            <a:endParaRPr lang="en-GB" dirty="0">
              <a:solidFill>
                <a:srgbClr val="00B0F0"/>
              </a:solidFill>
            </a:endParaRPr>
          </a:p>
          <a:p>
            <a:pPr lvl="0"/>
            <a:endParaRPr lang="en-GB" dirty="0"/>
          </a:p>
        </p:txBody>
      </p:sp>
      <p:sp>
        <p:nvSpPr>
          <p:cNvPr id="4" name="Rectangle 3">
            <a:extLst>
              <a:ext uri="{FF2B5EF4-FFF2-40B4-BE49-F238E27FC236}">
                <a16:creationId xmlns:a16="http://schemas.microsoft.com/office/drawing/2014/main" id="{0242EEA2-4B0F-435F-AA2F-8BC2D198B961}"/>
              </a:ext>
            </a:extLst>
          </p:cNvPr>
          <p:cNvSpPr/>
          <p:nvPr/>
        </p:nvSpPr>
        <p:spPr>
          <a:xfrm>
            <a:off x="2062161" y="4144522"/>
            <a:ext cx="9972676" cy="1292662"/>
          </a:xfrm>
          <a:prstGeom prst="rect">
            <a:avLst/>
          </a:prstGeom>
        </p:spPr>
        <p:txBody>
          <a:bodyPr wrap="square">
            <a:spAutoFit/>
          </a:bodyPr>
          <a:lstStyle/>
          <a:p>
            <a:pPr marL="347472" indent="-457200"/>
            <a:r>
              <a:rPr lang="en-HK" sz="2000" dirty="0"/>
              <a:t>2.</a:t>
            </a:r>
            <a:r>
              <a:rPr lang="en-HK" sz="2000" dirty="0">
                <a:solidFill>
                  <a:schemeClr val="accent1"/>
                </a:solidFill>
              </a:rPr>
              <a:t> </a:t>
            </a:r>
            <a:r>
              <a:rPr lang="en-US" sz="2000" dirty="0">
                <a:solidFill>
                  <a:schemeClr val="tx1">
                    <a:lumMod val="75000"/>
                    <a:lumOff val="25000"/>
                  </a:schemeClr>
                </a:solidFill>
              </a:rPr>
              <a:t>Tell your group members the typical thesis/journal article structure in your discipline. Why do you think this structure is particularly common in your discipline</a:t>
            </a:r>
            <a:r>
              <a:rPr lang="en-US" sz="2000" dirty="0"/>
              <a:t>?</a:t>
            </a:r>
            <a:endParaRPr lang="en-GB" sz="2000" dirty="0"/>
          </a:p>
          <a:p>
            <a:endParaRPr lang="en-GB" dirty="0"/>
          </a:p>
        </p:txBody>
      </p:sp>
      <p:sp>
        <p:nvSpPr>
          <p:cNvPr id="5" name="Slide Number Placeholder 4">
            <a:extLst>
              <a:ext uri="{FF2B5EF4-FFF2-40B4-BE49-F238E27FC236}">
                <a16:creationId xmlns:a16="http://schemas.microsoft.com/office/drawing/2014/main" id="{94D98111-5465-8D4E-83F2-3AEB2F57732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7397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3" name="Picture 2"/>
          <p:cNvPicPr>
            <a:picLocks noChangeAspect="1"/>
          </p:cNvPicPr>
          <p:nvPr/>
        </p:nvPicPr>
        <p:blipFill>
          <a:blip r:embed="rId2"/>
          <a:stretch>
            <a:fillRect/>
          </a:stretch>
        </p:blipFill>
        <p:spPr>
          <a:xfrm>
            <a:off x="888370" y="1071618"/>
            <a:ext cx="11303630" cy="5786382"/>
          </a:xfrm>
          <a:prstGeom prst="rect">
            <a:avLst/>
          </a:prstGeom>
        </p:spPr>
      </p:pic>
      <p:sp>
        <p:nvSpPr>
          <p:cNvPr id="4" name="TextBox 3"/>
          <p:cNvSpPr txBox="1"/>
          <p:nvPr/>
        </p:nvSpPr>
        <p:spPr>
          <a:xfrm>
            <a:off x="2760453" y="418450"/>
            <a:ext cx="2536166" cy="461665"/>
          </a:xfrm>
          <a:prstGeom prst="rect">
            <a:avLst/>
          </a:prstGeom>
          <a:noFill/>
        </p:spPr>
        <p:txBody>
          <a:bodyPr wrap="square" rtlCol="0">
            <a:spAutoFit/>
          </a:bodyPr>
          <a:lstStyle/>
          <a:p>
            <a:r>
              <a:rPr lang="en-US" sz="2400" b="1" u="sng" dirty="0"/>
              <a:t>Structure Type 1</a:t>
            </a:r>
          </a:p>
        </p:txBody>
      </p:sp>
      <p:sp>
        <p:nvSpPr>
          <p:cNvPr id="5" name="Rectangle 4"/>
          <p:cNvSpPr/>
          <p:nvPr/>
        </p:nvSpPr>
        <p:spPr>
          <a:xfrm>
            <a:off x="8295734" y="418450"/>
            <a:ext cx="2544286" cy="461665"/>
          </a:xfrm>
          <a:prstGeom prst="rect">
            <a:avLst/>
          </a:prstGeom>
        </p:spPr>
        <p:txBody>
          <a:bodyPr wrap="none">
            <a:spAutoFit/>
          </a:bodyPr>
          <a:lstStyle/>
          <a:p>
            <a:r>
              <a:rPr lang="en-US" sz="2400" b="1" u="sng" dirty="0"/>
              <a:t>Structure Type 2</a:t>
            </a:r>
          </a:p>
        </p:txBody>
      </p:sp>
    </p:spTree>
    <p:extLst>
      <p:ext uri="{BB962C8B-B14F-4D97-AF65-F5344CB8AC3E}">
        <p14:creationId xmlns:p14="http://schemas.microsoft.com/office/powerpoint/2010/main" val="364751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3" name="Picture 2"/>
          <p:cNvPicPr>
            <a:picLocks noChangeAspect="1"/>
          </p:cNvPicPr>
          <p:nvPr/>
        </p:nvPicPr>
        <p:blipFill>
          <a:blip r:embed="rId2"/>
          <a:stretch>
            <a:fillRect/>
          </a:stretch>
        </p:blipFill>
        <p:spPr>
          <a:xfrm>
            <a:off x="5123857" y="94217"/>
            <a:ext cx="6418285" cy="6763783"/>
          </a:xfrm>
          <a:prstGeom prst="rect">
            <a:avLst/>
          </a:prstGeom>
        </p:spPr>
      </p:pic>
      <p:sp>
        <p:nvSpPr>
          <p:cNvPr id="4" name="TextBox 3"/>
          <p:cNvSpPr txBox="1"/>
          <p:nvPr/>
        </p:nvSpPr>
        <p:spPr>
          <a:xfrm>
            <a:off x="2122099" y="691242"/>
            <a:ext cx="2536166" cy="461665"/>
          </a:xfrm>
          <a:prstGeom prst="rect">
            <a:avLst/>
          </a:prstGeom>
          <a:noFill/>
        </p:spPr>
        <p:txBody>
          <a:bodyPr wrap="square" rtlCol="0">
            <a:spAutoFit/>
          </a:bodyPr>
          <a:lstStyle/>
          <a:p>
            <a:r>
              <a:rPr lang="en-US" sz="2400" b="1" u="sng" dirty="0"/>
              <a:t>Structure Type 3</a:t>
            </a:r>
          </a:p>
        </p:txBody>
      </p:sp>
    </p:spTree>
    <p:extLst>
      <p:ext uri="{BB962C8B-B14F-4D97-AF65-F5344CB8AC3E}">
        <p14:creationId xmlns:p14="http://schemas.microsoft.com/office/powerpoint/2010/main" val="196716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80DB903E-76F4-1087-433D-4D66042D3C5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98D8F-FA60-1217-E702-C3DD76F017C5}"/>
              </a:ext>
            </a:extLst>
          </p:cNvPr>
          <p:cNvSpPr>
            <a:spLocks noGrp="1"/>
          </p:cNvSpPr>
          <p:nvPr>
            <p:ph type="title"/>
          </p:nvPr>
        </p:nvSpPr>
        <p:spPr>
          <a:xfrm>
            <a:off x="649224" y="645106"/>
            <a:ext cx="5122652" cy="1259894"/>
          </a:xfrm>
        </p:spPr>
        <p:txBody>
          <a:bodyPr>
            <a:normAutofit/>
          </a:bodyPr>
          <a:lstStyle/>
          <a:p>
            <a:pPr>
              <a:lnSpc>
                <a:spcPct val="90000"/>
              </a:lnSpc>
            </a:pPr>
            <a:r>
              <a:rPr lang="en-GB" sz="2800"/>
              <a:t>HKBU Postgraduates’ Theses on HKBU Library Website</a:t>
            </a:r>
          </a:p>
        </p:txBody>
      </p:sp>
      <p:sp>
        <p:nvSpPr>
          <p:cNvPr id="11" name="Rectangle 10">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HK"/>
          </a:p>
        </p:txBody>
      </p:sp>
      <p:sp>
        <p:nvSpPr>
          <p:cNvPr id="7" name="Content Placeholder 6">
            <a:extLst>
              <a:ext uri="{FF2B5EF4-FFF2-40B4-BE49-F238E27FC236}">
                <a16:creationId xmlns:a16="http://schemas.microsoft.com/office/drawing/2014/main" id="{93D2074F-B191-16D4-4807-D1B89C723F39}"/>
              </a:ext>
            </a:extLst>
          </p:cNvPr>
          <p:cNvSpPr>
            <a:spLocks noGrp="1"/>
          </p:cNvSpPr>
          <p:nvPr>
            <p:ph idx="1"/>
          </p:nvPr>
        </p:nvSpPr>
        <p:spPr>
          <a:xfrm>
            <a:off x="649225" y="2133600"/>
            <a:ext cx="5122652" cy="3759253"/>
          </a:xfrm>
        </p:spPr>
        <p:txBody>
          <a:bodyPr>
            <a:normAutofit/>
          </a:bodyPr>
          <a:lstStyle/>
          <a:p>
            <a:r>
              <a:rPr lang="en-HK" b="1"/>
              <a:t>Students’ Theses on HKBU Library Website: </a:t>
            </a:r>
            <a:r>
              <a:rPr lang="en-HK" u="sng">
                <a:hlinkClick r:id="rId2"/>
              </a:rPr>
              <a:t>https://scholars.hkbu.edu.hk/en/studentTheses/</a:t>
            </a:r>
            <a:r>
              <a:rPr lang="en-US"/>
              <a:t> </a:t>
            </a:r>
          </a:p>
          <a:p>
            <a:endParaRPr lang="en-HK"/>
          </a:p>
          <a:p>
            <a:r>
              <a:rPr lang="en-HK"/>
              <a:t>Take a look at the former HKBU MPhil and PhD students’ theses to learn about the structure, language features and styles of theses in your discipline.</a:t>
            </a:r>
          </a:p>
          <a:p>
            <a:endParaRPr lang="en-HK" dirty="0"/>
          </a:p>
        </p:txBody>
      </p:sp>
      <p:pic>
        <p:nvPicPr>
          <p:cNvPr id="8" name="Picture 7" descr="A screenshot of a computer&#10;&#10;AI-generated content may be incorrect.">
            <a:extLst>
              <a:ext uri="{FF2B5EF4-FFF2-40B4-BE49-F238E27FC236}">
                <a16:creationId xmlns:a16="http://schemas.microsoft.com/office/drawing/2014/main" id="{DD17C662-D789-4331-984B-0A90441EE94B}"/>
              </a:ext>
            </a:extLst>
          </p:cNvPr>
          <p:cNvPicPr>
            <a:picLocks noChangeAspect="1"/>
          </p:cNvPicPr>
          <p:nvPr/>
        </p:nvPicPr>
        <p:blipFill>
          <a:blip r:embed="rId3"/>
          <a:stretch>
            <a:fillRect/>
          </a:stretch>
        </p:blipFill>
        <p:spPr>
          <a:xfrm>
            <a:off x="5880881" y="1481569"/>
            <a:ext cx="5915326" cy="3889327"/>
          </a:xfrm>
          <a:prstGeom prst="rect">
            <a:avLst/>
          </a:prstGeom>
        </p:spPr>
      </p:pic>
      <p:sp>
        <p:nvSpPr>
          <p:cNvPr id="12"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AB5DDEE-97DC-25A1-09B5-48E0AE203C16}"/>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19</a:t>
            </a:fld>
            <a:endParaRPr lang="en-US" sz="1900"/>
          </a:p>
        </p:txBody>
      </p:sp>
    </p:spTree>
    <p:extLst>
      <p:ext uri="{BB962C8B-B14F-4D97-AF65-F5344CB8AC3E}">
        <p14:creationId xmlns:p14="http://schemas.microsoft.com/office/powerpoint/2010/main" val="189163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Lecturer</a:t>
            </a:r>
          </a:p>
        </p:txBody>
      </p:sp>
      <p:sp>
        <p:nvSpPr>
          <p:cNvPr id="3" name="Content Placeholder 2"/>
          <p:cNvSpPr>
            <a:spLocks noGrp="1"/>
          </p:cNvSpPr>
          <p:nvPr>
            <p:ph idx="1"/>
          </p:nvPr>
        </p:nvSpPr>
        <p:spPr/>
        <p:txBody>
          <a:bodyPr>
            <a:normAutofit/>
          </a:bodyPr>
          <a:lstStyle/>
          <a:p>
            <a:r>
              <a:rPr lang="en-US" sz="2400" dirty="0"/>
              <a:t>Dr. XXXXX</a:t>
            </a:r>
          </a:p>
          <a:p>
            <a:r>
              <a:rPr lang="en-US" sz="2400" dirty="0"/>
              <a:t>Email: XXXXXXXXXXXXXXX</a:t>
            </a:r>
          </a:p>
          <a:p>
            <a:r>
              <a:rPr lang="en-US" sz="2400" dirty="0"/>
              <a:t>Office Tel: XXXXXXXXXXXXXXXXXX</a:t>
            </a:r>
          </a:p>
          <a:p>
            <a:r>
              <a:rPr lang="en-US" sz="2400" dirty="0"/>
              <a:t>Office: XXXXXXXXXXXXXXXXXXXXXXXXXXXXXXX</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1963833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94F9-BCA0-F099-E26C-7C0F2444ADD0}"/>
              </a:ext>
            </a:extLst>
          </p:cNvPr>
          <p:cNvSpPr>
            <a:spLocks noGrp="1"/>
          </p:cNvSpPr>
          <p:nvPr>
            <p:ph type="title"/>
          </p:nvPr>
        </p:nvSpPr>
        <p:spPr>
          <a:xfrm>
            <a:off x="1895094" y="715407"/>
            <a:ext cx="8911687" cy="1280890"/>
          </a:xfrm>
        </p:spPr>
        <p:txBody>
          <a:bodyPr/>
          <a:lstStyle/>
          <a:p>
            <a:r>
              <a:rPr lang="en-HK" b="1" dirty="0"/>
              <a:t>Introducing Your Research</a:t>
            </a:r>
            <a:br>
              <a:rPr lang="en-HK" dirty="0"/>
            </a:br>
            <a:endParaRPr lang="en-HK" dirty="0"/>
          </a:p>
        </p:txBody>
      </p:sp>
      <p:sp>
        <p:nvSpPr>
          <p:cNvPr id="3" name="Content Placeholder 2">
            <a:extLst>
              <a:ext uri="{FF2B5EF4-FFF2-40B4-BE49-F238E27FC236}">
                <a16:creationId xmlns:a16="http://schemas.microsoft.com/office/drawing/2014/main" id="{D3AAD8F1-E9D0-3032-C81F-373D91DFB139}"/>
              </a:ext>
            </a:extLst>
          </p:cNvPr>
          <p:cNvSpPr>
            <a:spLocks noGrp="1"/>
          </p:cNvSpPr>
          <p:nvPr>
            <p:ph idx="1"/>
          </p:nvPr>
        </p:nvSpPr>
        <p:spPr>
          <a:xfrm>
            <a:off x="1759033" y="1724526"/>
            <a:ext cx="8915400" cy="3777622"/>
          </a:xfrm>
        </p:spPr>
        <p:txBody>
          <a:bodyPr>
            <a:normAutofit fontScale="92500" lnSpcReduction="10000"/>
          </a:bodyPr>
          <a:lstStyle/>
          <a:p>
            <a:pPr>
              <a:lnSpc>
                <a:spcPct val="150000"/>
              </a:lnSpc>
            </a:pPr>
            <a:r>
              <a:rPr lang="en-HK" dirty="0"/>
              <a:t>Introducing your research effectively is a critical skill for any researcher. A well-crafted introduction </a:t>
            </a:r>
            <a:r>
              <a:rPr lang="en-HK" b="1" dirty="0"/>
              <a:t>sets the stage</a:t>
            </a:r>
            <a:r>
              <a:rPr lang="en-HK" dirty="0"/>
              <a:t> for your work, helping your audience understand the </a:t>
            </a:r>
            <a:r>
              <a:rPr lang="en-HK" b="1" dirty="0"/>
              <a:t>significance of your study</a:t>
            </a:r>
            <a:r>
              <a:rPr lang="en-HK" dirty="0"/>
              <a:t>, how it </a:t>
            </a:r>
            <a:r>
              <a:rPr lang="en-HK" b="1" dirty="0"/>
              <a:t>fits into existing knowledge</a:t>
            </a:r>
            <a:r>
              <a:rPr lang="en-HK" dirty="0"/>
              <a:t>, and </a:t>
            </a:r>
            <a:r>
              <a:rPr lang="en-HK" b="1" dirty="0"/>
              <a:t>why it matters</a:t>
            </a:r>
            <a:r>
              <a:rPr lang="en-HK" dirty="0"/>
              <a:t>. Whether you are writing the introduction section of a manuscript or presenting your research verbally, a clear and compelling introduction </a:t>
            </a:r>
            <a:r>
              <a:rPr lang="en-HK" b="1" dirty="0"/>
              <a:t>engages your audience and establishes your credibility</a:t>
            </a:r>
            <a:r>
              <a:rPr lang="en-HK" dirty="0"/>
              <a:t>. To make your introduction effective, it is important to provide </a:t>
            </a:r>
            <a:r>
              <a:rPr lang="en-HK" b="1" dirty="0"/>
              <a:t>context</a:t>
            </a:r>
            <a:r>
              <a:rPr lang="en-HK" dirty="0"/>
              <a:t>, articulate your </a:t>
            </a:r>
            <a:r>
              <a:rPr lang="en-HK" b="1" dirty="0"/>
              <a:t>research problem</a:t>
            </a:r>
            <a:r>
              <a:rPr lang="en-HK" dirty="0"/>
              <a:t> clearly, and </a:t>
            </a:r>
            <a:r>
              <a:rPr lang="en-HK" b="1" dirty="0"/>
              <a:t>highlight the contribution</a:t>
            </a:r>
            <a:r>
              <a:rPr lang="en-HK" dirty="0"/>
              <a:t> your work makes to your field. Mastering this skill not only strengthens your communication but also ensures your research makes a lasting impact.</a:t>
            </a:r>
          </a:p>
          <a:p>
            <a:endParaRPr lang="en-HK" dirty="0"/>
          </a:p>
        </p:txBody>
      </p:sp>
      <p:sp>
        <p:nvSpPr>
          <p:cNvPr id="4" name="Slide Number Placeholder 3">
            <a:extLst>
              <a:ext uri="{FF2B5EF4-FFF2-40B4-BE49-F238E27FC236}">
                <a16:creationId xmlns:a16="http://schemas.microsoft.com/office/drawing/2014/main" id="{4480EA29-13C5-4E3D-85FC-5D0E927F8D30}"/>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69712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125" y="512462"/>
            <a:ext cx="8911687" cy="1280890"/>
          </a:xfrm>
        </p:spPr>
        <p:txBody>
          <a:bodyPr>
            <a:normAutofit fontScale="90000"/>
          </a:bodyPr>
          <a:lstStyle/>
          <a:p>
            <a:r>
              <a:rPr lang="en-US" dirty="0"/>
              <a:t>Task 2 – Functions, Key Component and Language Features of an ‘INTRODUCTION’</a:t>
            </a:r>
          </a:p>
        </p:txBody>
      </p:sp>
      <p:sp>
        <p:nvSpPr>
          <p:cNvPr id="3" name="Content Placeholder 2"/>
          <p:cNvSpPr>
            <a:spLocks noGrp="1"/>
          </p:cNvSpPr>
          <p:nvPr>
            <p:ph idx="1"/>
          </p:nvPr>
        </p:nvSpPr>
        <p:spPr>
          <a:xfrm>
            <a:off x="1907125" y="2434390"/>
            <a:ext cx="8911687" cy="4006222"/>
          </a:xfrm>
        </p:spPr>
        <p:txBody>
          <a:bodyPr/>
          <a:lstStyle/>
          <a:p>
            <a:r>
              <a:rPr lang="en-US" sz="2400" dirty="0"/>
              <a:t>This task aims to check your prior knowledge about writing an effective introduction of a thesis/journal article in your discipline. Get a partner and discuss the </a:t>
            </a:r>
            <a:r>
              <a:rPr lang="en-US" sz="2400" i="1" dirty="0"/>
              <a:t>‘functions’, ‘key components’, ‘structure’ and the ‘language features’</a:t>
            </a:r>
            <a:r>
              <a:rPr lang="en-US" sz="2400" dirty="0"/>
              <a:t> of the introduction of a thesis/journal article in your discipline. Put your ideas in the space provided in the table below.</a:t>
            </a:r>
          </a:p>
          <a:p>
            <a:endParaRPr lang="en-US" sz="2400" dirty="0"/>
          </a:p>
          <a:p>
            <a:r>
              <a:rPr lang="en-US" sz="2400" dirty="0"/>
              <a:t>If your partner is from a different discipline, find out the possible variations across disciplines.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65074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2</a:t>
            </a:r>
          </a:p>
        </p:txBody>
      </p:sp>
      <p:graphicFrame>
        <p:nvGraphicFramePr>
          <p:cNvPr id="4" name="Content Placeholder 3"/>
          <p:cNvGraphicFramePr>
            <a:graphicFrameLocks noGrp="1"/>
          </p:cNvGraphicFramePr>
          <p:nvPr>
            <p:ph idx="1"/>
          </p:nvPr>
        </p:nvGraphicFramePr>
        <p:xfrm>
          <a:off x="2258008" y="1558210"/>
          <a:ext cx="8285584" cy="4861250"/>
        </p:xfrm>
        <a:graphic>
          <a:graphicData uri="http://schemas.openxmlformats.org/drawingml/2006/table">
            <a:tbl>
              <a:tblPr firstRow="1" firstCol="1" bandRow="1"/>
              <a:tblGrid>
                <a:gridCol w="2079436">
                  <a:extLst>
                    <a:ext uri="{9D8B030D-6E8A-4147-A177-3AD203B41FA5}">
                      <a16:colId xmlns:a16="http://schemas.microsoft.com/office/drawing/2014/main" val="2876376107"/>
                    </a:ext>
                  </a:extLst>
                </a:gridCol>
                <a:gridCol w="6206148">
                  <a:extLst>
                    <a:ext uri="{9D8B030D-6E8A-4147-A177-3AD203B41FA5}">
                      <a16:colId xmlns:a16="http://schemas.microsoft.com/office/drawing/2014/main" val="1899007328"/>
                    </a:ext>
                  </a:extLst>
                </a:gridCol>
              </a:tblGrid>
              <a:tr h="285346">
                <a:tc>
                  <a:txBody>
                    <a:bodyPr/>
                    <a:lstStyle/>
                    <a:p>
                      <a:pPr>
                        <a:lnSpc>
                          <a:spcPct val="115000"/>
                        </a:lnSpc>
                        <a:spcAft>
                          <a:spcPts val="1000"/>
                        </a:spcAft>
                        <a:tabLst>
                          <a:tab pos="1943100" algn="l"/>
                        </a:tabLst>
                      </a:pPr>
                      <a:r>
                        <a:rPr lang="en-US" sz="1100" i="1">
                          <a:effectLst/>
                          <a:latin typeface="Calibri" panose="020F0502020204030204" pitchFamily="34"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1943100" algn="l"/>
                        </a:tabLst>
                      </a:pPr>
                      <a:r>
                        <a:rPr lang="en-US" sz="1300" b="1" dirty="0">
                          <a:effectLst/>
                          <a:latin typeface="Calibri" panose="020F0502020204030204" pitchFamily="34" charset="0"/>
                          <a:ea typeface="DengXian"/>
                          <a:cs typeface="Times New Roman" panose="02020603050405020304" pitchFamily="18" charset="0"/>
                        </a:rPr>
                        <a:t>The ‘Introduction’ of a THESIS / JOURNAL ARTICLE</a:t>
                      </a:r>
                      <a:endParaRPr lang="en-US" sz="13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650210"/>
                  </a:ext>
                </a:extLst>
              </a:tr>
              <a:tr h="2007797">
                <a:tc>
                  <a:txBody>
                    <a:bodyPr/>
                    <a:lstStyle/>
                    <a:p>
                      <a:pPr>
                        <a:lnSpc>
                          <a:spcPct val="115000"/>
                        </a:lnSpc>
                        <a:spcAft>
                          <a:spcPts val="1000"/>
                        </a:spcAft>
                        <a:tabLst>
                          <a:tab pos="1943100" algn="l"/>
                        </a:tabLst>
                      </a:pPr>
                      <a:r>
                        <a:rPr lang="en-US" sz="1400" i="1">
                          <a:effectLst/>
                          <a:latin typeface="Calibri" panose="020F0502020204030204" pitchFamily="34" charset="0"/>
                          <a:ea typeface="DengXian"/>
                          <a:cs typeface="Times New Roman" panose="02020603050405020304" pitchFamily="18" charset="0"/>
                        </a:rPr>
                        <a:t>Functions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just">
                        <a:lnSpc>
                          <a:spcPct val="115000"/>
                        </a:lnSpc>
                        <a:spcAft>
                          <a:spcPts val="0"/>
                        </a:spcAft>
                        <a:buFont typeface="Symbol" panose="05050102010706020507" pitchFamily="18" charset="2"/>
                        <a:buNone/>
                        <a:tabLst>
                          <a:tab pos="1943100" algn="l"/>
                        </a:tabLst>
                      </a:pPr>
                      <a:endParaRPr lang="en-US" sz="16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814109"/>
                  </a:ext>
                </a:extLst>
              </a:tr>
              <a:tr h="1141381">
                <a:tc>
                  <a:txBody>
                    <a:bodyPr/>
                    <a:lstStyle/>
                    <a:p>
                      <a:pPr>
                        <a:lnSpc>
                          <a:spcPct val="115000"/>
                        </a:lnSpc>
                        <a:spcAft>
                          <a:spcPts val="1000"/>
                        </a:spcAft>
                        <a:tabLst>
                          <a:tab pos="1943100" algn="l"/>
                        </a:tabLst>
                      </a:pPr>
                      <a:r>
                        <a:rPr lang="en-US" sz="1400" i="1">
                          <a:effectLst/>
                          <a:latin typeface="Calibri" panose="020F0502020204030204" pitchFamily="34" charset="0"/>
                          <a:ea typeface="DengXian"/>
                          <a:cs typeface="Times New Roman" panose="02020603050405020304" pitchFamily="18" charset="0"/>
                        </a:rPr>
                        <a:t>Key Components and Structure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15000"/>
                        </a:lnSpc>
                        <a:spcAft>
                          <a:spcPts val="0"/>
                        </a:spcAft>
                        <a:buClr>
                          <a:srgbClr val="4472C4"/>
                        </a:buClr>
                        <a:buFont typeface="Symbol" panose="05050102010706020507" pitchFamily="18" charset="2"/>
                        <a:buChar char=""/>
                        <a:tabLst>
                          <a:tab pos="1943100" algn="l"/>
                        </a:tabLst>
                      </a:pPr>
                      <a:endParaRPr lang="en-US" sz="16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79686"/>
                  </a:ext>
                </a:extLst>
              </a:tr>
              <a:tr h="1426726">
                <a:tc>
                  <a:txBody>
                    <a:bodyPr/>
                    <a:lstStyle/>
                    <a:p>
                      <a:pPr>
                        <a:lnSpc>
                          <a:spcPct val="115000"/>
                        </a:lnSpc>
                        <a:spcAft>
                          <a:spcPts val="1000"/>
                        </a:spcAft>
                        <a:tabLst>
                          <a:tab pos="1943100" algn="l"/>
                        </a:tabLst>
                      </a:pPr>
                      <a:r>
                        <a:rPr lang="en-US" sz="1400" i="1" dirty="0">
                          <a:effectLst/>
                          <a:latin typeface="Calibri" panose="020F0502020204030204" pitchFamily="34" charset="0"/>
                          <a:ea typeface="DengXian"/>
                          <a:cs typeface="Times New Roman" panose="02020603050405020304" pitchFamily="18" charset="0"/>
                        </a:rPr>
                        <a:t>Language Features (e.g. tenses, voices, use of technical terms</a:t>
                      </a:r>
                      <a:r>
                        <a:rPr lang="en-US" sz="1400" i="1" baseline="0" dirty="0">
                          <a:effectLst/>
                          <a:latin typeface="Calibri" panose="020F0502020204030204" pitchFamily="34" charset="0"/>
                          <a:ea typeface="DengXian"/>
                          <a:cs typeface="Times New Roman" panose="02020603050405020304" pitchFamily="18" charset="0"/>
                        </a:rPr>
                        <a:t> or keywords</a:t>
                      </a:r>
                      <a:r>
                        <a:rPr lang="en-US" sz="1400" i="1" dirty="0">
                          <a:effectLst/>
                          <a:latin typeface="Calibri" panose="020F0502020204030204" pitchFamily="34" charset="0"/>
                          <a:ea typeface="DengXian"/>
                          <a:cs typeface="Times New Roman" panose="02020603050405020304" pitchFamily="18" charset="0"/>
                        </a:rPr>
                        <a:t>)</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nSpc>
                          <a:spcPct val="115000"/>
                        </a:lnSpc>
                        <a:spcAft>
                          <a:spcPts val="0"/>
                        </a:spcAft>
                        <a:buClr>
                          <a:srgbClr val="4472C4"/>
                        </a:buClr>
                        <a:buFont typeface="Symbol" panose="05050102010706020507" pitchFamily="18" charset="2"/>
                        <a:buNone/>
                        <a:tabLst>
                          <a:tab pos="1943100" algn="l"/>
                        </a:tabLst>
                      </a:pPr>
                      <a:endParaRPr lang="en-US" sz="16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806010"/>
                  </a:ext>
                </a:extLst>
              </a:tr>
            </a:tbl>
          </a:graphicData>
        </a:graphic>
      </p:graphicFrame>
      <p:sp>
        <p:nvSpPr>
          <p:cNvPr id="8" name="Slide Number Placeholder 7"/>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TextBox 2"/>
          <p:cNvSpPr txBox="1"/>
          <p:nvPr/>
        </p:nvSpPr>
        <p:spPr>
          <a:xfrm>
            <a:off x="4357396" y="1793033"/>
            <a:ext cx="6055567" cy="2074414"/>
          </a:xfrm>
          <a:prstGeom prst="rect">
            <a:avLst/>
          </a:prstGeom>
          <a:noFill/>
        </p:spPr>
        <p:txBody>
          <a:bodyPr wrap="square" rtlCol="0">
            <a:spAutoFit/>
          </a:bodyPr>
          <a:lstStyle/>
          <a:p>
            <a:pPr marL="342900" lvl="0" indent="-342900" algn="just">
              <a:lnSpc>
                <a:spcPct val="115000"/>
              </a:lnSpc>
              <a:spcAft>
                <a:spcPts val="0"/>
              </a:spcAft>
              <a:buFont typeface="Symbol" panose="05050102010706020507" pitchFamily="18" charset="2"/>
              <a:buChar char=""/>
              <a:tabLst>
                <a:tab pos="1943100" algn="l"/>
              </a:tabLst>
            </a:pPr>
            <a:r>
              <a:rPr lang="en-US" sz="1600" dirty="0">
                <a:solidFill>
                  <a:srgbClr val="4472C4"/>
                </a:solidFill>
                <a:latin typeface="Calibri" panose="020F0502020204030204" pitchFamily="34" charset="0"/>
                <a:ea typeface="DengXian"/>
                <a:cs typeface="Times New Roman" panose="02020603050405020304" pitchFamily="18" charset="0"/>
              </a:rPr>
              <a:t>draw your readers in </a:t>
            </a:r>
            <a:r>
              <a:rPr lang="en-US" sz="1600" i="1" dirty="0">
                <a:solidFill>
                  <a:srgbClr val="4472C4"/>
                </a:solidFill>
                <a:latin typeface="Calibri" panose="020F0502020204030204" pitchFamily="34" charset="0"/>
                <a:ea typeface="DengXian"/>
                <a:cs typeface="Times New Roman" panose="02020603050405020304" pitchFamily="18" charset="0"/>
              </a:rPr>
              <a:t>(introduces the topic)</a:t>
            </a:r>
            <a:endParaRPr lang="en-US" sz="1600" dirty="0">
              <a:latin typeface="Calibri" panose="020F0502020204030204" pitchFamily="34" charset="0"/>
              <a:ea typeface="DengXian"/>
              <a:cs typeface="Times New Roman" panose="02020603050405020304" pitchFamily="18" charset="0"/>
            </a:endParaRPr>
          </a:p>
          <a:p>
            <a:pPr marL="342900" lvl="0" indent="-342900" algn="just">
              <a:lnSpc>
                <a:spcPct val="115000"/>
              </a:lnSpc>
              <a:spcAft>
                <a:spcPts val="0"/>
              </a:spcAft>
              <a:buClr>
                <a:srgbClr val="4472C4"/>
              </a:buClr>
              <a:buFont typeface="Symbol" panose="05050102010706020507" pitchFamily="18" charset="2"/>
              <a:buChar char=""/>
              <a:tabLst>
                <a:tab pos="1943100" algn="l"/>
              </a:tabLst>
            </a:pPr>
            <a:r>
              <a:rPr lang="en-US" sz="1600" dirty="0">
                <a:solidFill>
                  <a:srgbClr val="4472C4"/>
                </a:solidFill>
                <a:latin typeface="Calibri" panose="020F0502020204030204" pitchFamily="34" charset="0"/>
                <a:ea typeface="DengXian"/>
                <a:cs typeface="Times New Roman" panose="02020603050405020304" pitchFamily="18" charset="0"/>
              </a:rPr>
              <a:t>provide background information </a:t>
            </a:r>
            <a:r>
              <a:rPr lang="en-US" sz="1600" i="1" dirty="0">
                <a:solidFill>
                  <a:srgbClr val="4472C4"/>
                </a:solidFill>
                <a:latin typeface="Calibri" panose="020F0502020204030204" pitchFamily="34" charset="0"/>
                <a:ea typeface="DengXian"/>
                <a:cs typeface="Times New Roman" panose="02020603050405020304" pitchFamily="18" charset="0"/>
              </a:rPr>
              <a:t>(briefly mentions some key previous studies)</a:t>
            </a:r>
            <a:endParaRPr lang="en-US" sz="1600" dirty="0">
              <a:latin typeface="Calibri" panose="020F0502020204030204" pitchFamily="34" charset="0"/>
              <a:ea typeface="DengXian"/>
              <a:cs typeface="Times New Roman" panose="02020603050405020304" pitchFamily="18" charset="0"/>
            </a:endParaRPr>
          </a:p>
          <a:p>
            <a:pPr marL="342900" lvl="0" indent="-342900" algn="just">
              <a:lnSpc>
                <a:spcPct val="115000"/>
              </a:lnSpc>
              <a:spcAft>
                <a:spcPts val="0"/>
              </a:spcAft>
              <a:buClr>
                <a:srgbClr val="4472C4"/>
              </a:buClr>
              <a:buFont typeface="Symbol" panose="05050102010706020507" pitchFamily="18" charset="2"/>
              <a:buChar char=""/>
              <a:tabLst>
                <a:tab pos="1943100" algn="l"/>
              </a:tabLst>
            </a:pPr>
            <a:r>
              <a:rPr lang="en-US" sz="1600" dirty="0">
                <a:solidFill>
                  <a:srgbClr val="4472C4"/>
                </a:solidFill>
                <a:latin typeface="Calibri" panose="020F0502020204030204" pitchFamily="34" charset="0"/>
                <a:ea typeface="DengXian"/>
                <a:cs typeface="Times New Roman" panose="02020603050405020304" pitchFamily="18" charset="0"/>
              </a:rPr>
              <a:t>convince readers that your work is worth reading </a:t>
            </a:r>
            <a:r>
              <a:rPr lang="en-US" sz="1600" i="1" dirty="0">
                <a:solidFill>
                  <a:srgbClr val="4472C4"/>
                </a:solidFill>
                <a:latin typeface="Calibri" panose="020F0502020204030204" pitchFamily="34" charset="0"/>
                <a:ea typeface="DengXian"/>
                <a:cs typeface="Times New Roman" panose="02020603050405020304" pitchFamily="18" charset="0"/>
              </a:rPr>
              <a:t>(highlight the potential contributions of your work)</a:t>
            </a:r>
            <a:endParaRPr lang="en-US" sz="1600" dirty="0">
              <a:latin typeface="Calibri" panose="020F0502020204030204" pitchFamily="34" charset="0"/>
              <a:ea typeface="DengXian"/>
              <a:cs typeface="Times New Roman" panose="02020603050405020304" pitchFamily="18" charset="0"/>
            </a:endParaRPr>
          </a:p>
          <a:p>
            <a:pPr marL="342900" lvl="0" indent="-342900" algn="just">
              <a:lnSpc>
                <a:spcPct val="115000"/>
              </a:lnSpc>
              <a:spcAft>
                <a:spcPts val="1000"/>
              </a:spcAft>
              <a:buClr>
                <a:srgbClr val="4472C4"/>
              </a:buClr>
              <a:buFont typeface="Symbol" panose="05050102010706020507" pitchFamily="18" charset="2"/>
              <a:buChar char=""/>
              <a:tabLst>
                <a:tab pos="1943100" algn="l"/>
              </a:tabLst>
            </a:pPr>
            <a:r>
              <a:rPr lang="en-US" sz="1600" dirty="0">
                <a:solidFill>
                  <a:srgbClr val="4472C4"/>
                </a:solidFill>
                <a:latin typeface="Calibri" panose="020F0502020204030204" pitchFamily="34" charset="0"/>
                <a:ea typeface="DengXian"/>
                <a:cs typeface="Times New Roman" panose="02020603050405020304" pitchFamily="18" charset="0"/>
              </a:rPr>
              <a:t>give direction to the remainder of the thesis/journal article </a:t>
            </a:r>
            <a:r>
              <a:rPr lang="en-US" sz="1600" i="1" dirty="0">
                <a:solidFill>
                  <a:srgbClr val="4472C4"/>
                </a:solidFill>
                <a:latin typeface="Calibri" panose="020F0502020204030204" pitchFamily="34" charset="0"/>
                <a:ea typeface="DengXian"/>
                <a:cs typeface="Times New Roman" panose="02020603050405020304" pitchFamily="18" charset="0"/>
              </a:rPr>
              <a:t>(give an outline)</a:t>
            </a:r>
            <a:endParaRPr lang="en-US" sz="1600" dirty="0">
              <a:latin typeface="Calibri" panose="020F0502020204030204" pitchFamily="34" charset="0"/>
              <a:ea typeface="DengXian"/>
              <a:cs typeface="Times New Roman" panose="02020603050405020304" pitchFamily="18" charset="0"/>
            </a:endParaRPr>
          </a:p>
        </p:txBody>
      </p:sp>
      <p:sp>
        <p:nvSpPr>
          <p:cNvPr id="9" name="TextBox 8"/>
          <p:cNvSpPr txBox="1"/>
          <p:nvPr/>
        </p:nvSpPr>
        <p:spPr>
          <a:xfrm>
            <a:off x="4408714" y="3788228"/>
            <a:ext cx="5952930" cy="1224951"/>
          </a:xfrm>
          <a:prstGeom prst="rect">
            <a:avLst/>
          </a:prstGeom>
          <a:noFill/>
        </p:spPr>
        <p:txBody>
          <a:bodyPr wrap="square" rtlCol="0">
            <a:spAutoFit/>
          </a:bodyPr>
          <a:lstStyle/>
          <a:p>
            <a:pPr marL="342900" lvl="0" indent="-342900">
              <a:lnSpc>
                <a:spcPct val="115000"/>
              </a:lnSpc>
              <a:spcAft>
                <a:spcPts val="0"/>
              </a:spcAft>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Identify a research area</a:t>
            </a:r>
            <a:endParaRPr lang="en-US" sz="1600" dirty="0">
              <a:latin typeface="Calibri" panose="020F0502020204030204" pitchFamily="34" charset="0"/>
              <a:ea typeface="DengXian"/>
              <a:cs typeface="Times New Roman" panose="02020603050405020304" pitchFamily="18" charset="0"/>
            </a:endParaRPr>
          </a:p>
          <a:p>
            <a:pPr marL="342900" lvl="0" indent="-342900">
              <a:lnSpc>
                <a:spcPct val="115000"/>
              </a:lnSpc>
              <a:spcAft>
                <a:spcPts val="0"/>
              </a:spcAft>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Review current knowledge on the topic</a:t>
            </a:r>
            <a:endParaRPr lang="en-US" sz="1600" dirty="0">
              <a:latin typeface="Calibri" panose="020F0502020204030204" pitchFamily="34" charset="0"/>
              <a:ea typeface="DengXian"/>
              <a:cs typeface="Times New Roman" panose="02020603050405020304" pitchFamily="18" charset="0"/>
            </a:endParaRPr>
          </a:p>
          <a:p>
            <a:pPr marL="342900" lvl="0" indent="-342900">
              <a:lnSpc>
                <a:spcPct val="115000"/>
              </a:lnSpc>
              <a:spcAft>
                <a:spcPts val="0"/>
              </a:spcAft>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Point out the gap in current knowledge on that topic</a:t>
            </a:r>
            <a:endParaRPr lang="en-US" sz="1600" dirty="0">
              <a:latin typeface="Calibri" panose="020F0502020204030204" pitchFamily="34" charset="0"/>
              <a:ea typeface="DengXian"/>
              <a:cs typeface="Times New Roman" panose="02020603050405020304" pitchFamily="18" charset="0"/>
            </a:endParaRPr>
          </a:p>
          <a:p>
            <a:pPr marL="342900" lvl="0" indent="-342900">
              <a:lnSpc>
                <a:spcPct val="115000"/>
              </a:lnSpc>
              <a:spcAft>
                <a:spcPts val="1000"/>
              </a:spcAft>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Explain what you hope to do to fill the gap</a:t>
            </a:r>
            <a:endParaRPr lang="en-US" sz="1600" dirty="0">
              <a:latin typeface="Calibri" panose="020F0502020204030204" pitchFamily="34" charset="0"/>
              <a:ea typeface="DengXian"/>
              <a:cs typeface="Times New Roman" panose="02020603050405020304" pitchFamily="18" charset="0"/>
            </a:endParaRPr>
          </a:p>
        </p:txBody>
      </p:sp>
      <p:sp>
        <p:nvSpPr>
          <p:cNvPr id="10" name="TextBox 9"/>
          <p:cNvSpPr txBox="1"/>
          <p:nvPr/>
        </p:nvSpPr>
        <p:spPr>
          <a:xfrm>
            <a:off x="4412870" y="4962267"/>
            <a:ext cx="6069564" cy="1508105"/>
          </a:xfrm>
          <a:prstGeom prst="rect">
            <a:avLst/>
          </a:prstGeom>
          <a:noFill/>
        </p:spPr>
        <p:txBody>
          <a:bodyPr wrap="square" rtlCol="0">
            <a:spAutoFit/>
          </a:bodyPr>
          <a:lstStyle/>
          <a:p>
            <a:pPr marL="342900" lvl="0" indent="-342900">
              <a:lnSpc>
                <a:spcPct val="115000"/>
              </a:lnSpc>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The present tense and present perfect tense are predominately used. </a:t>
            </a:r>
            <a:endParaRPr lang="en-US" sz="1600" dirty="0">
              <a:solidFill>
                <a:prstClr val="black"/>
              </a:solidFill>
              <a:latin typeface="Calibri" panose="020F0502020204030204" pitchFamily="34" charset="0"/>
              <a:ea typeface="DengXian"/>
              <a:cs typeface="Times New Roman" panose="02020603050405020304" pitchFamily="18" charset="0"/>
            </a:endParaRPr>
          </a:p>
          <a:p>
            <a:pPr marL="342900" lvl="0" indent="-342900">
              <a:lnSpc>
                <a:spcPct val="115000"/>
              </a:lnSpc>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The active voice is usually used to present information directly.</a:t>
            </a:r>
            <a:endParaRPr lang="en-US" sz="1600" dirty="0">
              <a:solidFill>
                <a:prstClr val="black"/>
              </a:solidFill>
              <a:latin typeface="Calibri" panose="020F0502020204030204" pitchFamily="34" charset="0"/>
              <a:ea typeface="DengXian"/>
              <a:cs typeface="Times New Roman" panose="02020603050405020304" pitchFamily="18" charset="0"/>
            </a:endParaRPr>
          </a:p>
          <a:p>
            <a:pPr marL="342900" lvl="0" indent="-342900">
              <a:lnSpc>
                <a:spcPct val="115000"/>
              </a:lnSpc>
              <a:spcAft>
                <a:spcPts val="1000"/>
              </a:spcAft>
              <a:buClr>
                <a:srgbClr val="4472C4"/>
              </a:buClr>
              <a:buFont typeface="Symbol" panose="05050102010706020507" pitchFamily="18" charset="2"/>
              <a:buChar char=""/>
              <a:tabLst>
                <a:tab pos="1943100" algn="l"/>
              </a:tabLst>
            </a:pPr>
            <a:r>
              <a:rPr lang="en-US" sz="1600" i="1" dirty="0">
                <a:solidFill>
                  <a:srgbClr val="4472C4"/>
                </a:solidFill>
                <a:latin typeface="Calibri" panose="020F0502020204030204" pitchFamily="34" charset="0"/>
                <a:ea typeface="DengXian"/>
                <a:cs typeface="Times New Roman" panose="02020603050405020304" pitchFamily="18" charset="0"/>
              </a:rPr>
              <a:t>Technical terms and  keywords are commonly found because the intended readers are usually experts in the field.</a:t>
            </a:r>
            <a:endParaRPr lang="en-US" sz="1600" dirty="0">
              <a:solidFill>
                <a:prstClr val="black"/>
              </a:solidFill>
              <a:latin typeface="Calibri" panose="020F0502020204030204" pitchFamily="34" charset="0"/>
              <a:ea typeface="DengXian"/>
              <a:cs typeface="Times New Roman" panose="02020603050405020304" pitchFamily="18" charset="0"/>
            </a:endParaRPr>
          </a:p>
        </p:txBody>
      </p:sp>
    </p:spTree>
    <p:extLst>
      <p:ext uri="{BB962C8B-B14F-4D97-AF65-F5344CB8AC3E}">
        <p14:creationId xmlns:p14="http://schemas.microsoft.com/office/powerpoint/2010/main" val="65941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49" y="329899"/>
            <a:ext cx="8911687" cy="1280890"/>
          </a:xfrm>
        </p:spPr>
        <p:txBody>
          <a:bodyPr/>
          <a:lstStyle/>
          <a:p>
            <a:r>
              <a:rPr lang="en-US" dirty="0"/>
              <a:t>Task 2</a:t>
            </a:r>
          </a:p>
        </p:txBody>
      </p:sp>
      <p:sp>
        <p:nvSpPr>
          <p:cNvPr id="3" name="Content Placeholder 2"/>
          <p:cNvSpPr>
            <a:spLocks noGrp="1"/>
          </p:cNvSpPr>
          <p:nvPr>
            <p:ph idx="1"/>
          </p:nvPr>
        </p:nvSpPr>
        <p:spPr>
          <a:xfrm>
            <a:off x="2225319" y="1264555"/>
            <a:ext cx="8915400" cy="4142509"/>
          </a:xfrm>
        </p:spPr>
        <p:txBody>
          <a:bodyPr>
            <a:noAutofit/>
          </a:bodyPr>
          <a:lstStyle/>
          <a:p>
            <a:pPr marL="0" indent="0">
              <a:buNone/>
            </a:pPr>
            <a:r>
              <a:rPr lang="en-US" dirty="0"/>
              <a:t>Questions for further discussion:</a:t>
            </a:r>
          </a:p>
          <a:p>
            <a:pPr lvl="0">
              <a:buClrTx/>
              <a:buFont typeface="+mj-lt"/>
              <a:buAutoNum type="arabicPeriod"/>
            </a:pPr>
            <a:r>
              <a:rPr lang="en-US" dirty="0"/>
              <a:t>What are the possible disciplinary variations in the content (e.g. the key components), structure (e.g. length, number of moves), and language features (e.g. tenses, active vs passive voice, use of technical jargon) of the introduction of a thesis/journal article?</a:t>
            </a:r>
          </a:p>
          <a:p>
            <a:pPr marL="0" indent="0">
              <a:buNone/>
            </a:pPr>
            <a:r>
              <a:rPr lang="en-US" dirty="0"/>
              <a:t> </a:t>
            </a:r>
          </a:p>
          <a:p>
            <a:pPr lvl="0">
              <a:buClrTx/>
              <a:buFont typeface="+mj-lt"/>
              <a:buAutoNum type="arabicPeriod" startAt="2"/>
            </a:pPr>
            <a:r>
              <a:rPr lang="en-US" dirty="0"/>
              <a:t>Are there any possible differences between the introduction of a thesis and of a journal article in your own discipline?</a:t>
            </a:r>
          </a:p>
          <a:p>
            <a:r>
              <a:rPr lang="en-US" b="1" i="1" dirty="0">
                <a:solidFill>
                  <a:srgbClr val="0070C0"/>
                </a:solidFill>
              </a:rPr>
              <a:t>Length:</a:t>
            </a:r>
            <a:r>
              <a:rPr lang="en-US" i="1" dirty="0">
                <a:solidFill>
                  <a:srgbClr val="0070C0"/>
                </a:solidFill>
              </a:rPr>
              <a:t> shorter (journal article) vs longer (thesis)</a:t>
            </a:r>
            <a:endParaRPr lang="en-US" dirty="0">
              <a:solidFill>
                <a:srgbClr val="0070C0"/>
              </a:solidFill>
            </a:endParaRPr>
          </a:p>
          <a:p>
            <a:r>
              <a:rPr lang="en-US" b="1" i="1" dirty="0">
                <a:solidFill>
                  <a:srgbClr val="0070C0"/>
                </a:solidFill>
              </a:rPr>
              <a:t>Level of detail:</a:t>
            </a:r>
            <a:r>
              <a:rPr lang="en-US" i="1" dirty="0">
                <a:solidFill>
                  <a:srgbClr val="0070C0"/>
                </a:solidFill>
              </a:rPr>
              <a:t> More concise (journal article: only include information that is absolutely required to understand the gap in research that led to the study) vs more detailed (thesis: demonstrate familiarity with existing literature and develop background more extensively).</a:t>
            </a:r>
            <a:endParaRPr lang="en-US" dirty="0">
              <a:solidFill>
                <a:srgbClr val="0070C0"/>
              </a:solidFill>
            </a:endParaRPr>
          </a:p>
          <a:p>
            <a:r>
              <a:rPr lang="en-US" b="1" i="1" dirty="0">
                <a:solidFill>
                  <a:srgbClr val="0070C0"/>
                </a:solidFill>
              </a:rPr>
              <a:t>Inclusion of an outline:</a:t>
            </a:r>
            <a:r>
              <a:rPr lang="en-US" i="1" dirty="0">
                <a:solidFill>
                  <a:srgbClr val="0070C0"/>
                </a:solidFill>
              </a:rPr>
              <a:t> An outline of the paper may not be included (journal article) vs there must be an outline of the thesis (thesis)</a:t>
            </a:r>
            <a:endParaRPr lang="en-US" dirty="0">
              <a:solidFill>
                <a:srgbClr val="0070C0"/>
              </a:solidFill>
            </a:endParaRP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952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8849-2E06-A849-8938-B0272A85D7EF}"/>
              </a:ext>
            </a:extLst>
          </p:cNvPr>
          <p:cNvSpPr>
            <a:spLocks noGrp="1"/>
          </p:cNvSpPr>
          <p:nvPr>
            <p:ph type="title"/>
          </p:nvPr>
        </p:nvSpPr>
        <p:spPr>
          <a:xfrm>
            <a:off x="1950720" y="522510"/>
            <a:ext cx="8911687" cy="1280890"/>
          </a:xfrm>
        </p:spPr>
        <p:txBody>
          <a:bodyPr>
            <a:normAutofit fontScale="90000"/>
          </a:bodyPr>
          <a:lstStyle/>
          <a:p>
            <a:r>
              <a:rPr lang="en-US" dirty="0"/>
              <a:t>INTRODUCTION of a Thesis/Journal Article</a:t>
            </a:r>
            <a:br>
              <a:rPr lang="en-HK" dirty="0"/>
            </a:br>
            <a:endParaRPr lang="en-US" dirty="0"/>
          </a:p>
        </p:txBody>
      </p:sp>
      <p:sp>
        <p:nvSpPr>
          <p:cNvPr id="3" name="Content Placeholder 2">
            <a:extLst>
              <a:ext uri="{FF2B5EF4-FFF2-40B4-BE49-F238E27FC236}">
                <a16:creationId xmlns:a16="http://schemas.microsoft.com/office/drawing/2014/main" id="{835119CC-D81B-CF4E-ACEF-F682CEDE1304}"/>
              </a:ext>
            </a:extLst>
          </p:cNvPr>
          <p:cNvSpPr>
            <a:spLocks noGrp="1"/>
          </p:cNvSpPr>
          <p:nvPr>
            <p:ph idx="1"/>
          </p:nvPr>
        </p:nvSpPr>
        <p:spPr>
          <a:xfrm>
            <a:off x="1950720" y="1402080"/>
            <a:ext cx="9553892" cy="4509142"/>
          </a:xfrm>
        </p:spPr>
        <p:txBody>
          <a:bodyPr/>
          <a:lstStyle/>
          <a:p>
            <a:pPr marL="0" indent="0">
              <a:lnSpc>
                <a:spcPct val="150000"/>
              </a:lnSpc>
              <a:buNone/>
            </a:pPr>
            <a:r>
              <a:rPr lang="en-US" sz="1700" dirty="0"/>
              <a:t>A good INTRODUCTION should lead the reader from a general research issue or problem to your specific area of research. It puts your research question in context by explaining the significance of the research being conducted. It should also lay out a roadmap for the rest of the thesis/journal article.  The main purposes of an introduction are to:</a:t>
            </a:r>
          </a:p>
          <a:p>
            <a:pPr marL="0" indent="0">
              <a:buNone/>
            </a:pPr>
            <a:endParaRPr lang="en-HK" sz="1700" dirty="0"/>
          </a:p>
          <a:p>
            <a:pPr lvl="0"/>
            <a:r>
              <a:rPr lang="en-US" sz="1700" dirty="0"/>
              <a:t>draw your readers in </a:t>
            </a:r>
            <a:r>
              <a:rPr lang="en-US" sz="1700" i="1" dirty="0"/>
              <a:t>(introduces the topic)</a:t>
            </a:r>
            <a:endParaRPr lang="en-HK" sz="1700" dirty="0"/>
          </a:p>
          <a:p>
            <a:pPr lvl="0"/>
            <a:r>
              <a:rPr lang="en-US" sz="1700" dirty="0"/>
              <a:t>provide background information </a:t>
            </a:r>
            <a:r>
              <a:rPr lang="en-US" sz="1700" i="1" dirty="0"/>
              <a:t>(briefly mentions some key previous studies)</a:t>
            </a:r>
            <a:endParaRPr lang="en-HK" sz="1700" dirty="0"/>
          </a:p>
          <a:p>
            <a:pPr lvl="0"/>
            <a:r>
              <a:rPr lang="en-US" sz="1700" dirty="0"/>
              <a:t>convince readers that your work is worth reading </a:t>
            </a:r>
            <a:r>
              <a:rPr lang="en-US" sz="1700" i="1" dirty="0"/>
              <a:t>(highlight the potential contributions of your work)</a:t>
            </a:r>
            <a:endParaRPr lang="en-HK" sz="1700" dirty="0"/>
          </a:p>
          <a:p>
            <a:pPr lvl="0"/>
            <a:r>
              <a:rPr lang="en-US" sz="1700" dirty="0"/>
              <a:t>give direction to the remainder of the thesis/journal article </a:t>
            </a:r>
            <a:r>
              <a:rPr lang="en-US" sz="1700" i="1" dirty="0"/>
              <a:t>(give an outline)</a:t>
            </a:r>
            <a:endParaRPr lang="en-HK" sz="1700" dirty="0"/>
          </a:p>
          <a:p>
            <a:endParaRPr lang="en-US" dirty="0"/>
          </a:p>
        </p:txBody>
      </p:sp>
      <p:sp>
        <p:nvSpPr>
          <p:cNvPr id="5" name="TextBox 4">
            <a:extLst>
              <a:ext uri="{FF2B5EF4-FFF2-40B4-BE49-F238E27FC236}">
                <a16:creationId xmlns:a16="http://schemas.microsoft.com/office/drawing/2014/main" id="{7E29CB65-06F5-40AF-880F-CB0B26A19B5C}"/>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24</a:t>
            </a:fld>
            <a:endParaRPr lang="en-GB" dirty="0">
              <a:solidFill>
                <a:schemeClr val="bg1"/>
              </a:solidFill>
            </a:endParaRPr>
          </a:p>
        </p:txBody>
      </p:sp>
    </p:spTree>
    <p:extLst>
      <p:ext uri="{BB962C8B-B14F-4D97-AF65-F5344CB8AC3E}">
        <p14:creationId xmlns:p14="http://schemas.microsoft.com/office/powerpoint/2010/main" val="335197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8849-2E06-A849-8938-B0272A85D7EF}"/>
              </a:ext>
            </a:extLst>
          </p:cNvPr>
          <p:cNvSpPr>
            <a:spLocks noGrp="1"/>
          </p:cNvSpPr>
          <p:nvPr>
            <p:ph type="title"/>
          </p:nvPr>
        </p:nvSpPr>
        <p:spPr>
          <a:xfrm>
            <a:off x="1950720" y="522510"/>
            <a:ext cx="8911687" cy="1280890"/>
          </a:xfrm>
        </p:spPr>
        <p:txBody>
          <a:bodyPr>
            <a:normAutofit fontScale="90000"/>
          </a:bodyPr>
          <a:lstStyle/>
          <a:p>
            <a:r>
              <a:rPr lang="en-US" dirty="0"/>
              <a:t>INTRODUCTION of a Thesis/Journal Article</a:t>
            </a:r>
            <a:br>
              <a:rPr lang="en-HK" dirty="0"/>
            </a:br>
            <a:endParaRPr lang="en-US" dirty="0"/>
          </a:p>
        </p:txBody>
      </p:sp>
      <p:sp>
        <p:nvSpPr>
          <p:cNvPr id="3" name="Content Placeholder 2">
            <a:extLst>
              <a:ext uri="{FF2B5EF4-FFF2-40B4-BE49-F238E27FC236}">
                <a16:creationId xmlns:a16="http://schemas.microsoft.com/office/drawing/2014/main" id="{835119CC-D81B-CF4E-ACEF-F682CEDE1304}"/>
              </a:ext>
            </a:extLst>
          </p:cNvPr>
          <p:cNvSpPr>
            <a:spLocks noGrp="1"/>
          </p:cNvSpPr>
          <p:nvPr>
            <p:ph idx="1"/>
          </p:nvPr>
        </p:nvSpPr>
        <p:spPr>
          <a:xfrm>
            <a:off x="1555805" y="1185309"/>
            <a:ext cx="9948807" cy="5524773"/>
          </a:xfrm>
        </p:spPr>
        <p:txBody>
          <a:bodyPr>
            <a:normAutofit fontScale="92500" lnSpcReduction="10000"/>
          </a:bodyPr>
          <a:lstStyle/>
          <a:p>
            <a:pPr marL="0" indent="0">
              <a:lnSpc>
                <a:spcPct val="110000"/>
              </a:lnSpc>
              <a:buNone/>
            </a:pPr>
            <a:r>
              <a:rPr lang="en-US" dirty="0"/>
              <a:t>The Creating a Research Space (CARS) model, which highlights the key rhetorical moves (organizational patterns) in the introduction of a research paper/thesis, was developed by John Swales (1990) based on his analysis of journal articles representing a variety of discipline-based writing. In this model, there are three main moves:</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pPr marL="0" indent="0">
              <a:lnSpc>
                <a:spcPct val="110000"/>
              </a:lnSpc>
              <a:buNone/>
            </a:pPr>
            <a:r>
              <a:rPr lang="en-US" sz="1500" dirty="0"/>
              <a:t>If you would like to know more about the CARS model, you may read:</a:t>
            </a:r>
            <a:endParaRPr lang="en-HK" sz="1500" dirty="0"/>
          </a:p>
          <a:p>
            <a:pPr marL="0" indent="0">
              <a:lnSpc>
                <a:spcPct val="110000"/>
              </a:lnSpc>
              <a:buNone/>
            </a:pPr>
            <a:r>
              <a:rPr lang="en-US" sz="1500" dirty="0"/>
              <a:t>Swales, J.M. (1990). </a:t>
            </a:r>
            <a:r>
              <a:rPr lang="en-US" sz="1500" i="1" dirty="0"/>
              <a:t>Genre analysis: English in academic and research settings</a:t>
            </a:r>
            <a:r>
              <a:rPr lang="en-US" sz="1500" dirty="0"/>
              <a:t>. New York: Cambridge University Press</a:t>
            </a:r>
            <a:r>
              <a:rPr lang="en-HK" sz="1300" dirty="0"/>
              <a:t> </a:t>
            </a:r>
            <a:endParaRPr lang="en-US" sz="1500" dirty="0"/>
          </a:p>
        </p:txBody>
      </p:sp>
      <p:graphicFrame>
        <p:nvGraphicFramePr>
          <p:cNvPr id="8" name="Table 7">
            <a:extLst>
              <a:ext uri="{FF2B5EF4-FFF2-40B4-BE49-F238E27FC236}">
                <a16:creationId xmlns:a16="http://schemas.microsoft.com/office/drawing/2014/main" id="{4AB5716D-968A-8448-8B94-E75F2A9F97D3}"/>
              </a:ext>
            </a:extLst>
          </p:cNvPr>
          <p:cNvGraphicFramePr>
            <a:graphicFrameLocks noGrp="1"/>
          </p:cNvGraphicFramePr>
          <p:nvPr/>
        </p:nvGraphicFramePr>
        <p:xfrm>
          <a:off x="1555805" y="2370890"/>
          <a:ext cx="9948807" cy="3301801"/>
        </p:xfrm>
        <a:graphic>
          <a:graphicData uri="http://schemas.openxmlformats.org/drawingml/2006/table">
            <a:tbl>
              <a:tblPr firstRow="1" firstCol="1" bandRow="1">
                <a:tableStyleId>{5C22544A-7EE6-4342-B048-85BDC9FD1C3A}</a:tableStyleId>
              </a:tblPr>
              <a:tblGrid>
                <a:gridCol w="1667842">
                  <a:extLst>
                    <a:ext uri="{9D8B030D-6E8A-4147-A177-3AD203B41FA5}">
                      <a16:colId xmlns:a16="http://schemas.microsoft.com/office/drawing/2014/main" val="2180083109"/>
                    </a:ext>
                  </a:extLst>
                </a:gridCol>
                <a:gridCol w="8280965">
                  <a:extLst>
                    <a:ext uri="{9D8B030D-6E8A-4147-A177-3AD203B41FA5}">
                      <a16:colId xmlns:a16="http://schemas.microsoft.com/office/drawing/2014/main" val="2101286320"/>
                    </a:ext>
                  </a:extLst>
                </a:gridCol>
              </a:tblGrid>
              <a:tr h="231512">
                <a:tc>
                  <a:txBody>
                    <a:bodyPr/>
                    <a:lstStyle/>
                    <a:p>
                      <a:pPr>
                        <a:lnSpc>
                          <a:spcPct val="115000"/>
                        </a:lnSpc>
                        <a:spcAft>
                          <a:spcPts val="1000"/>
                        </a:spcAft>
                        <a:tabLst>
                          <a:tab pos="1943100" algn="l"/>
                        </a:tabLst>
                      </a:pPr>
                      <a:r>
                        <a:rPr lang="en-US" sz="1100" b="0" dirty="0">
                          <a:solidFill>
                            <a:schemeClr val="tx1"/>
                          </a:solidFill>
                          <a:effectLst/>
                        </a:rPr>
                        <a:t>Rhetorical Moves</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1000"/>
                        </a:spcAft>
                        <a:tabLst>
                          <a:tab pos="1943100" algn="l"/>
                        </a:tabLst>
                      </a:pPr>
                      <a:r>
                        <a:rPr lang="en-US" sz="1100" b="0" dirty="0">
                          <a:solidFill>
                            <a:schemeClr val="tx1"/>
                          </a:solidFill>
                          <a:effectLst/>
                        </a:rPr>
                        <a:t>Writing Actions</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7863250"/>
                  </a:ext>
                </a:extLst>
              </a:tr>
              <a:tr h="1120068">
                <a:tc>
                  <a:txBody>
                    <a:bodyPr/>
                    <a:lstStyle/>
                    <a:p>
                      <a:pPr>
                        <a:lnSpc>
                          <a:spcPct val="115000"/>
                        </a:lnSpc>
                        <a:spcAft>
                          <a:spcPts val="1000"/>
                        </a:spcAft>
                        <a:tabLst>
                          <a:tab pos="1943100" algn="l"/>
                        </a:tabLst>
                      </a:pPr>
                      <a:r>
                        <a:rPr lang="en-US" sz="1100" b="0" dirty="0">
                          <a:solidFill>
                            <a:schemeClr val="tx1"/>
                          </a:solidFill>
                          <a:effectLst/>
                        </a:rPr>
                        <a:t>Move 1: Establishing a Territory [the situation]</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tabLst>
                          <a:tab pos="1943100" algn="l"/>
                        </a:tabLst>
                      </a:pPr>
                      <a:r>
                        <a:rPr lang="en-US" sz="1200" b="0" dirty="0">
                          <a:effectLst/>
                        </a:rPr>
                        <a:t>Describe the research problem and provide evidence to support why the topic is important to study.</a:t>
                      </a:r>
                      <a:endParaRPr lang="en-HK" sz="1200" b="0" dirty="0">
                        <a:effectLst/>
                      </a:endParaRPr>
                    </a:p>
                    <a:p>
                      <a:pPr marL="342900" lvl="0" indent="-342900" algn="just">
                        <a:lnSpc>
                          <a:spcPct val="115000"/>
                        </a:lnSpc>
                        <a:spcAft>
                          <a:spcPts val="0"/>
                        </a:spcAft>
                        <a:buFont typeface="+mj-lt"/>
                        <a:buAutoNum type="arabicPeriod"/>
                        <a:tabLst>
                          <a:tab pos="1943100" algn="l"/>
                        </a:tabLst>
                      </a:pPr>
                      <a:r>
                        <a:rPr lang="en-US" sz="1200" b="0" dirty="0">
                          <a:effectLst/>
                        </a:rPr>
                        <a:t>Explain the current state of knowledge, consensus, practice or description of phenomena.</a:t>
                      </a:r>
                      <a:endParaRPr lang="en-HK" sz="1200" b="0" dirty="0">
                        <a:effectLst/>
                      </a:endParaRPr>
                    </a:p>
                    <a:p>
                      <a:pPr marL="342900" lvl="0" indent="-342900" algn="just">
                        <a:lnSpc>
                          <a:spcPct val="115000"/>
                        </a:lnSpc>
                        <a:spcAft>
                          <a:spcPts val="1000"/>
                        </a:spcAft>
                        <a:buFont typeface="+mj-lt"/>
                        <a:buAutoNum type="arabicPeriod"/>
                        <a:tabLst>
                          <a:tab pos="1943100" algn="l"/>
                        </a:tabLst>
                      </a:pPr>
                      <a:r>
                        <a:rPr lang="en-GB" sz="1200" b="0" dirty="0">
                          <a:effectLst/>
                        </a:rPr>
                        <a:t>Synthesise</a:t>
                      </a:r>
                      <a:r>
                        <a:rPr lang="en-US" sz="1200" b="0" dirty="0">
                          <a:effectLst/>
                        </a:rPr>
                        <a:t> the key prior research that further supports the need to study the research problem; this is different from a literature review in a way that only the key previous studies which have touched upon but not fully addressed the topic are included.</a:t>
                      </a:r>
                      <a:endParaRPr lang="en-HK" sz="12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0709195"/>
                  </a:ext>
                </a:extLst>
              </a:tr>
              <a:tr h="1222949">
                <a:tc>
                  <a:txBody>
                    <a:bodyPr/>
                    <a:lstStyle/>
                    <a:p>
                      <a:pPr algn="just">
                        <a:lnSpc>
                          <a:spcPct val="115000"/>
                        </a:lnSpc>
                        <a:spcAft>
                          <a:spcPts val="1000"/>
                        </a:spcAft>
                        <a:tabLst>
                          <a:tab pos="1943100" algn="l"/>
                        </a:tabLst>
                      </a:pPr>
                      <a:r>
                        <a:rPr lang="en-US" sz="1100" b="0" dirty="0">
                          <a:solidFill>
                            <a:schemeClr val="tx1"/>
                          </a:solidFill>
                          <a:effectLst/>
                        </a:rPr>
                        <a:t>Move 2: Establishing a Niche [the problem]</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tabLst>
                          <a:tab pos="1943100" algn="l"/>
                        </a:tabLst>
                      </a:pPr>
                      <a:r>
                        <a:rPr lang="en-US" sz="1200" b="0" dirty="0">
                          <a:effectLst/>
                        </a:rPr>
                        <a:t>Introduce an opposing viewpoint/perspective to the current state of knowledge; or</a:t>
                      </a:r>
                      <a:endParaRPr lang="en-HK" sz="1200" b="0" dirty="0">
                        <a:effectLst/>
                      </a:endParaRPr>
                    </a:p>
                    <a:p>
                      <a:pPr marL="342900" lvl="0" indent="-342900" algn="just">
                        <a:lnSpc>
                          <a:spcPct val="115000"/>
                        </a:lnSpc>
                        <a:spcAft>
                          <a:spcPts val="0"/>
                        </a:spcAft>
                        <a:buFont typeface="+mj-lt"/>
                        <a:buAutoNum type="arabicPeriod"/>
                        <a:tabLst>
                          <a:tab pos="1943100" algn="l"/>
                        </a:tabLst>
                      </a:pPr>
                      <a:r>
                        <a:rPr lang="en-US" sz="1200" b="0" dirty="0">
                          <a:effectLst/>
                        </a:rPr>
                        <a:t>Develop the research problem around a gap/an understudied area of the literature; or</a:t>
                      </a:r>
                      <a:endParaRPr lang="en-HK" sz="1200" b="0" dirty="0">
                        <a:effectLst/>
                      </a:endParaRPr>
                    </a:p>
                    <a:p>
                      <a:pPr marL="342900" lvl="0" indent="-342900" algn="just">
                        <a:lnSpc>
                          <a:spcPct val="115000"/>
                        </a:lnSpc>
                        <a:spcAft>
                          <a:spcPts val="0"/>
                        </a:spcAft>
                        <a:buFont typeface="+mj-lt"/>
                        <a:buAutoNum type="arabicPeriod"/>
                        <a:tabLst>
                          <a:tab pos="1943100" algn="l"/>
                        </a:tabLst>
                      </a:pPr>
                      <a:r>
                        <a:rPr lang="en-US" sz="1200" b="0" dirty="0">
                          <a:effectLst/>
                        </a:rPr>
                        <a:t>Present key questions about the consequences of gaps in prior research that will be addressed by your study; or</a:t>
                      </a:r>
                      <a:endParaRPr lang="en-HK" sz="1200" b="0" dirty="0">
                        <a:effectLst/>
                      </a:endParaRPr>
                    </a:p>
                    <a:p>
                      <a:pPr marL="342900" lvl="0" indent="-342900" algn="just">
                        <a:lnSpc>
                          <a:spcPct val="115000"/>
                        </a:lnSpc>
                        <a:spcAft>
                          <a:spcPts val="1000"/>
                        </a:spcAft>
                        <a:buFont typeface="+mj-lt"/>
                        <a:buAutoNum type="arabicPeriod"/>
                        <a:tabLst>
                          <a:tab pos="1943100" algn="l"/>
                        </a:tabLst>
                      </a:pPr>
                      <a:r>
                        <a:rPr lang="en-US" sz="1200" b="0" dirty="0">
                          <a:effectLst/>
                        </a:rPr>
                        <a:t>Extend prior research to expand upon or clarify a research problem. </a:t>
                      </a:r>
                      <a:endParaRPr lang="en-HK" sz="12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3595554"/>
                  </a:ext>
                </a:extLst>
              </a:tr>
              <a:tr h="727272">
                <a:tc>
                  <a:txBody>
                    <a:bodyPr/>
                    <a:lstStyle/>
                    <a:p>
                      <a:pPr algn="l">
                        <a:lnSpc>
                          <a:spcPct val="115000"/>
                        </a:lnSpc>
                        <a:spcAft>
                          <a:spcPts val="1000"/>
                        </a:spcAft>
                        <a:tabLst>
                          <a:tab pos="1943100" algn="l"/>
                        </a:tabLst>
                      </a:pPr>
                      <a:r>
                        <a:rPr lang="en-US" sz="1100" b="0" dirty="0">
                          <a:solidFill>
                            <a:schemeClr val="tx1"/>
                          </a:solidFill>
                          <a:effectLst/>
                        </a:rPr>
                        <a:t>Move 3: Occupying the Niche [the solution]</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tabLst>
                          <a:tab pos="1943100" algn="l"/>
                        </a:tabLst>
                      </a:pPr>
                      <a:r>
                        <a:rPr lang="en-US" sz="1200" b="0" dirty="0">
                          <a:effectLst/>
                        </a:rPr>
                        <a:t>Explain clearly the objectives of your study.</a:t>
                      </a:r>
                      <a:endParaRPr lang="en-HK" sz="1200" b="0" dirty="0">
                        <a:effectLst/>
                      </a:endParaRPr>
                    </a:p>
                    <a:p>
                      <a:pPr marL="342900" lvl="0" indent="-342900" algn="just">
                        <a:lnSpc>
                          <a:spcPct val="115000"/>
                        </a:lnSpc>
                        <a:spcAft>
                          <a:spcPts val="0"/>
                        </a:spcAft>
                        <a:buFont typeface="+mj-lt"/>
                        <a:buAutoNum type="arabicPeriod"/>
                        <a:tabLst>
                          <a:tab pos="1943100" algn="l"/>
                        </a:tabLst>
                      </a:pPr>
                      <a:r>
                        <a:rPr lang="en-US" sz="1200" b="0" dirty="0">
                          <a:effectLst/>
                        </a:rPr>
                        <a:t>Present a brief summary of the key findings of your study.</a:t>
                      </a:r>
                      <a:endParaRPr lang="en-HK" sz="1200" b="0" dirty="0">
                        <a:effectLst/>
                      </a:endParaRPr>
                    </a:p>
                    <a:p>
                      <a:pPr marL="342900" lvl="0" indent="-342900" algn="just">
                        <a:lnSpc>
                          <a:spcPct val="115000"/>
                        </a:lnSpc>
                        <a:spcAft>
                          <a:spcPts val="1000"/>
                        </a:spcAft>
                        <a:buFont typeface="+mj-lt"/>
                        <a:buAutoNum type="arabicPeriod"/>
                        <a:tabLst>
                          <a:tab pos="1943100" algn="l"/>
                        </a:tabLst>
                      </a:pPr>
                      <a:r>
                        <a:rPr lang="en-US" sz="1200" b="0" dirty="0">
                          <a:effectLst/>
                        </a:rPr>
                        <a:t>Indicate how the remainder of the paper is organized.</a:t>
                      </a:r>
                      <a:endParaRPr lang="en-HK" sz="12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9108903"/>
                  </a:ext>
                </a:extLst>
              </a:tr>
            </a:tbl>
          </a:graphicData>
        </a:graphic>
      </p:graphicFrame>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99576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4541A-F6AA-2F4F-9992-11C64F118825}"/>
              </a:ext>
            </a:extLst>
          </p:cNvPr>
          <p:cNvSpPr>
            <a:spLocks noGrp="1"/>
          </p:cNvSpPr>
          <p:nvPr>
            <p:ph idx="1"/>
          </p:nvPr>
        </p:nvSpPr>
        <p:spPr>
          <a:xfrm>
            <a:off x="1676061" y="231655"/>
            <a:ext cx="9984127" cy="6389862"/>
          </a:xfrm>
        </p:spPr>
        <p:txBody>
          <a:bodyPr>
            <a:normAutofit fontScale="77500" lnSpcReduction="20000"/>
          </a:bodyPr>
          <a:lstStyle/>
          <a:p>
            <a:endParaRPr lang="en-HK" dirty="0"/>
          </a:p>
          <a:p>
            <a:pPr marL="0" indent="0">
              <a:buNone/>
            </a:pPr>
            <a:r>
              <a:rPr lang="en-HK" sz="2800" b="1" dirty="0"/>
              <a:t>Claiming Centrality of Your Research Topic</a:t>
            </a:r>
            <a:endParaRPr lang="en-HK" sz="2800" dirty="0"/>
          </a:p>
          <a:p>
            <a:pPr marL="0" indent="0">
              <a:buNone/>
            </a:pPr>
            <a:endParaRPr lang="en-HK" dirty="0"/>
          </a:p>
          <a:p>
            <a:pPr marL="0" indent="0">
              <a:lnSpc>
                <a:spcPct val="170000"/>
              </a:lnSpc>
              <a:buNone/>
            </a:pPr>
            <a:r>
              <a:rPr lang="en-HK" sz="2100" dirty="0"/>
              <a:t>Research articles and thesis introductions always begin with centrality statements because they help ‘establish the general territory’ [Move 1 in the CARS model] of the research topic. A centrality statement basically makes a general claim that your research topic area is of central interest or importance in the field, or sometimes in the world at large. These claims have four main features:</a:t>
            </a:r>
          </a:p>
          <a:p>
            <a:pPr lvl="0">
              <a:buFont typeface="+mj-lt"/>
              <a:buAutoNum type="arabicPeriod"/>
            </a:pPr>
            <a:r>
              <a:rPr lang="en-HK" sz="2100" dirty="0"/>
              <a:t>Characterised by the use of </a:t>
            </a:r>
            <a:r>
              <a:rPr lang="en-HK" sz="2100" b="1" dirty="0"/>
              <a:t>evaluative adjectives</a:t>
            </a:r>
            <a:r>
              <a:rPr lang="en-HK" sz="2100" dirty="0"/>
              <a:t> </a:t>
            </a:r>
            <a:r>
              <a:rPr lang="en-HK" sz="2100" i="1" dirty="0"/>
              <a:t>e.g. valuable, central, major, important</a:t>
            </a:r>
            <a:endParaRPr lang="en-HK" sz="2100" dirty="0"/>
          </a:p>
          <a:p>
            <a:pPr lvl="0">
              <a:buFont typeface="+mj-lt"/>
              <a:buAutoNum type="arabicPeriod"/>
            </a:pPr>
            <a:r>
              <a:rPr lang="en-HK" sz="2100" dirty="0"/>
              <a:t>Referring to the </a:t>
            </a:r>
            <a:r>
              <a:rPr lang="en-HK" sz="2100" b="1" dirty="0"/>
              <a:t>impacts and a growing awareness of a problem</a:t>
            </a:r>
            <a:r>
              <a:rPr lang="en-HK" sz="2100" dirty="0"/>
              <a:t> </a:t>
            </a:r>
            <a:r>
              <a:rPr lang="en-HK" sz="2100" i="1" dirty="0"/>
              <a:t>e.g. increasingly, growing, a classic problem</a:t>
            </a:r>
            <a:endParaRPr lang="en-HK" sz="2100" dirty="0"/>
          </a:p>
          <a:p>
            <a:pPr lvl="0">
              <a:buFont typeface="+mj-lt"/>
              <a:buAutoNum type="arabicPeriod"/>
            </a:pPr>
            <a:r>
              <a:rPr lang="en-HK" sz="2100" dirty="0"/>
              <a:t>Showing the </a:t>
            </a:r>
            <a:r>
              <a:rPr lang="en-HK" sz="2100" b="1" dirty="0"/>
              <a:t>currency of the topic</a:t>
            </a:r>
            <a:r>
              <a:rPr lang="en-HK" sz="2100" dirty="0"/>
              <a:t> </a:t>
            </a:r>
            <a:r>
              <a:rPr lang="en-HK" sz="2100" i="1" dirty="0"/>
              <a:t>e.g. current, recent, recently</a:t>
            </a:r>
          </a:p>
          <a:p>
            <a:pPr>
              <a:buFont typeface="+mj-lt"/>
              <a:buAutoNum type="arabicPeriod"/>
            </a:pPr>
            <a:r>
              <a:rPr lang="en-HK" sz="2100" dirty="0"/>
              <a:t>Using an </a:t>
            </a:r>
            <a:r>
              <a:rPr lang="en-HK" sz="2100" b="1" dirty="0"/>
              <a:t>inversion pattern</a:t>
            </a:r>
            <a:r>
              <a:rPr lang="en-HK" sz="2100" dirty="0"/>
              <a:t> </a:t>
            </a:r>
            <a:r>
              <a:rPr lang="en-HK" sz="2100" i="1" dirty="0"/>
              <a:t>e.g. Particularly noteworthy/significant is that…, Of great/common concern is that…</a:t>
            </a:r>
            <a:endParaRPr lang="en-HK" sz="2100" dirty="0"/>
          </a:p>
          <a:p>
            <a:pPr lvl="0">
              <a:buFont typeface="+mj-lt"/>
              <a:buAutoNum type="arabicPeriod"/>
            </a:pPr>
            <a:r>
              <a:rPr lang="en-HK" sz="2100" dirty="0"/>
              <a:t>Stated in </a:t>
            </a:r>
            <a:r>
              <a:rPr lang="en-HK" sz="2100" b="1" dirty="0"/>
              <a:t>present/present perfect tense</a:t>
            </a:r>
          </a:p>
          <a:p>
            <a:pPr marL="0" lvl="0" indent="0">
              <a:buNone/>
            </a:pPr>
            <a:endParaRPr lang="en-HK" sz="2100" dirty="0"/>
          </a:p>
          <a:p>
            <a:pPr marL="0" indent="0">
              <a:buNone/>
            </a:pPr>
            <a:r>
              <a:rPr lang="en-HK" sz="2100" dirty="0"/>
              <a:t>Some examples of centrality statements:</a:t>
            </a:r>
          </a:p>
          <a:p>
            <a:pPr lvl="0"/>
            <a:r>
              <a:rPr lang="en-HK" sz="2100" dirty="0"/>
              <a:t>Recently, there has been a wide interest in…</a:t>
            </a:r>
          </a:p>
          <a:p>
            <a:pPr lvl="0"/>
            <a:r>
              <a:rPr lang="en-HK" sz="2100" dirty="0"/>
              <a:t>The study of…has become an important aspect of…</a:t>
            </a:r>
          </a:p>
          <a:p>
            <a:pPr lvl="0"/>
            <a:r>
              <a:rPr lang="en-HK" sz="2100" dirty="0"/>
              <a:t>The relationship between…has been studied by many researchers in the field.</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77933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1058-8F97-D047-90BF-EC45B0AB8BF2}"/>
              </a:ext>
            </a:extLst>
          </p:cNvPr>
          <p:cNvSpPr>
            <a:spLocks noGrp="1"/>
          </p:cNvSpPr>
          <p:nvPr>
            <p:ph type="title"/>
          </p:nvPr>
        </p:nvSpPr>
        <p:spPr>
          <a:xfrm>
            <a:off x="1991787" y="-49259"/>
            <a:ext cx="8911687" cy="1280890"/>
          </a:xfrm>
        </p:spPr>
        <p:txBody>
          <a:bodyPr/>
          <a:lstStyle/>
          <a:p>
            <a:r>
              <a:rPr lang="en-US" dirty="0"/>
              <a:t>Task</a:t>
            </a:r>
            <a:r>
              <a:rPr lang="zh-CN" altLang="en-US" dirty="0"/>
              <a:t> </a:t>
            </a:r>
            <a:r>
              <a:rPr lang="en-US" altLang="zh-CN" dirty="0"/>
              <a:t>3</a:t>
            </a:r>
            <a:endParaRPr lang="en-US" dirty="0"/>
          </a:p>
        </p:txBody>
      </p:sp>
      <p:sp>
        <p:nvSpPr>
          <p:cNvPr id="3" name="Content Placeholder 2">
            <a:extLst>
              <a:ext uri="{FF2B5EF4-FFF2-40B4-BE49-F238E27FC236}">
                <a16:creationId xmlns:a16="http://schemas.microsoft.com/office/drawing/2014/main" id="{A697B7B5-905F-714A-B2FF-676ABBCED5C1}"/>
              </a:ext>
            </a:extLst>
          </p:cNvPr>
          <p:cNvSpPr>
            <a:spLocks noGrp="1"/>
          </p:cNvSpPr>
          <p:nvPr>
            <p:ph idx="1"/>
          </p:nvPr>
        </p:nvSpPr>
        <p:spPr>
          <a:xfrm>
            <a:off x="1991787" y="485745"/>
            <a:ext cx="9199562" cy="1018158"/>
          </a:xfrm>
        </p:spPr>
        <p:txBody>
          <a:bodyPr/>
          <a:lstStyle/>
          <a:p>
            <a:r>
              <a:rPr lang="en-HK" dirty="0"/>
              <a:t>Read the two excerpts below which are extracted from the introductions of two academic journal articles (in the fields of Chemistry and Social Sciences). Discuss the following questions with a partner:</a:t>
            </a:r>
          </a:p>
          <a:p>
            <a:endParaRPr lang="en-US" dirty="0"/>
          </a:p>
        </p:txBody>
      </p:sp>
      <p:sp>
        <p:nvSpPr>
          <p:cNvPr id="6" name="Content Placeholder 2">
            <a:extLst>
              <a:ext uri="{FF2B5EF4-FFF2-40B4-BE49-F238E27FC236}">
                <a16:creationId xmlns:a16="http://schemas.microsoft.com/office/drawing/2014/main" id="{695A8739-C55B-4D91-9104-2B4E5C1ADF27}"/>
              </a:ext>
            </a:extLst>
          </p:cNvPr>
          <p:cNvSpPr txBox="1">
            <a:spLocks/>
          </p:cNvSpPr>
          <p:nvPr/>
        </p:nvSpPr>
        <p:spPr>
          <a:xfrm>
            <a:off x="1991787" y="1398461"/>
            <a:ext cx="9526521" cy="8072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a:t>1.</a:t>
            </a:r>
            <a:r>
              <a:rPr lang="zh-CN" altLang="en-US" dirty="0"/>
              <a:t> </a:t>
            </a:r>
            <a:r>
              <a:rPr lang="en-HK" dirty="0"/>
              <a:t>Can you identify the centrality statements in the excerpts? How did the authors establish the general territory of the research topic?</a:t>
            </a:r>
          </a:p>
          <a:p>
            <a:endParaRPr lang="en-US" dirty="0"/>
          </a:p>
        </p:txBody>
      </p:sp>
      <p:pic>
        <p:nvPicPr>
          <p:cNvPr id="8" name="Picture 7">
            <a:extLst>
              <a:ext uri="{FF2B5EF4-FFF2-40B4-BE49-F238E27FC236}">
                <a16:creationId xmlns:a16="http://schemas.microsoft.com/office/drawing/2014/main" id="{9107E969-933B-4B9C-BFB7-12C929284561}"/>
              </a:ext>
            </a:extLst>
          </p:cNvPr>
          <p:cNvPicPr>
            <a:picLocks noChangeAspect="1"/>
          </p:cNvPicPr>
          <p:nvPr/>
        </p:nvPicPr>
        <p:blipFill>
          <a:blip r:embed="rId2"/>
          <a:stretch>
            <a:fillRect/>
          </a:stretch>
        </p:blipFill>
        <p:spPr>
          <a:xfrm>
            <a:off x="164669" y="2009615"/>
            <a:ext cx="6164871" cy="4713653"/>
          </a:xfrm>
          <a:prstGeom prst="rect">
            <a:avLst/>
          </a:prstGeom>
        </p:spPr>
      </p:pic>
      <p:pic>
        <p:nvPicPr>
          <p:cNvPr id="10" name="Picture 9">
            <a:extLst>
              <a:ext uri="{FF2B5EF4-FFF2-40B4-BE49-F238E27FC236}">
                <a16:creationId xmlns:a16="http://schemas.microsoft.com/office/drawing/2014/main" id="{2E7B21AB-3D82-4566-A5B5-2C390BA0AA87}"/>
              </a:ext>
            </a:extLst>
          </p:cNvPr>
          <p:cNvPicPr>
            <a:picLocks noChangeAspect="1"/>
          </p:cNvPicPr>
          <p:nvPr/>
        </p:nvPicPr>
        <p:blipFill>
          <a:blip r:embed="rId3"/>
          <a:stretch>
            <a:fillRect/>
          </a:stretch>
        </p:blipFill>
        <p:spPr>
          <a:xfrm>
            <a:off x="6329540" y="2249789"/>
            <a:ext cx="5806744" cy="4233307"/>
          </a:xfrm>
          <a:prstGeom prst="rect">
            <a:avLst/>
          </a:prstGeom>
        </p:spPr>
      </p:pic>
      <p:sp>
        <p:nvSpPr>
          <p:cNvPr id="4" name="TextBox 3">
            <a:extLst>
              <a:ext uri="{FF2B5EF4-FFF2-40B4-BE49-F238E27FC236}">
                <a16:creationId xmlns:a16="http://schemas.microsoft.com/office/drawing/2014/main" id="{FEE27B97-701A-4695-A13A-A7CF69F140F5}"/>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27</a:t>
            </a:fld>
            <a:endParaRPr lang="en-GB" dirty="0">
              <a:solidFill>
                <a:schemeClr val="bg1"/>
              </a:solidFill>
            </a:endParaRPr>
          </a:p>
        </p:txBody>
      </p:sp>
    </p:spTree>
    <p:extLst>
      <p:ext uri="{BB962C8B-B14F-4D97-AF65-F5344CB8AC3E}">
        <p14:creationId xmlns:p14="http://schemas.microsoft.com/office/powerpoint/2010/main" val="35563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E158-0444-2D45-91B7-AD6472728CE4}"/>
              </a:ext>
            </a:extLst>
          </p:cNvPr>
          <p:cNvSpPr>
            <a:spLocks noGrp="1"/>
          </p:cNvSpPr>
          <p:nvPr>
            <p:ph type="title"/>
          </p:nvPr>
        </p:nvSpPr>
        <p:spPr>
          <a:xfrm>
            <a:off x="2034988" y="607169"/>
            <a:ext cx="8911687" cy="1280890"/>
          </a:xfrm>
        </p:spPr>
        <p:txBody>
          <a:bodyPr/>
          <a:lstStyle/>
          <a:p>
            <a:r>
              <a:rPr lang="en-US" dirty="0"/>
              <a:t>Task 3</a:t>
            </a:r>
          </a:p>
        </p:txBody>
      </p:sp>
      <p:pic>
        <p:nvPicPr>
          <p:cNvPr id="5" name="Picture 4">
            <a:extLst>
              <a:ext uri="{FF2B5EF4-FFF2-40B4-BE49-F238E27FC236}">
                <a16:creationId xmlns:a16="http://schemas.microsoft.com/office/drawing/2014/main" id="{DE04C47F-3AF9-F741-9C4B-1E06083BB6A0}"/>
              </a:ext>
            </a:extLst>
          </p:cNvPr>
          <p:cNvPicPr>
            <a:picLocks noChangeAspect="1"/>
          </p:cNvPicPr>
          <p:nvPr/>
        </p:nvPicPr>
        <p:blipFill>
          <a:blip r:embed="rId2"/>
          <a:stretch>
            <a:fillRect/>
          </a:stretch>
        </p:blipFill>
        <p:spPr>
          <a:xfrm>
            <a:off x="255632" y="1635284"/>
            <a:ext cx="6357702" cy="4774660"/>
          </a:xfrm>
          <a:prstGeom prst="rect">
            <a:avLst/>
          </a:prstGeom>
        </p:spPr>
      </p:pic>
      <p:pic>
        <p:nvPicPr>
          <p:cNvPr id="6" name="Picture 5">
            <a:extLst>
              <a:ext uri="{FF2B5EF4-FFF2-40B4-BE49-F238E27FC236}">
                <a16:creationId xmlns:a16="http://schemas.microsoft.com/office/drawing/2014/main" id="{C8BB9436-6965-E046-BC99-8065DE74B75C}"/>
              </a:ext>
            </a:extLst>
          </p:cNvPr>
          <p:cNvPicPr>
            <a:picLocks noChangeAspect="1"/>
          </p:cNvPicPr>
          <p:nvPr/>
        </p:nvPicPr>
        <p:blipFill>
          <a:blip r:embed="rId3"/>
          <a:stretch>
            <a:fillRect/>
          </a:stretch>
        </p:blipFill>
        <p:spPr>
          <a:xfrm>
            <a:off x="6613334" y="1816352"/>
            <a:ext cx="5323034" cy="3624327"/>
          </a:xfrm>
          <a:prstGeom prst="rect">
            <a:avLst/>
          </a:prstGeom>
        </p:spPr>
      </p:pic>
      <p:sp>
        <p:nvSpPr>
          <p:cNvPr id="3" name="TextBox 2">
            <a:extLst>
              <a:ext uri="{FF2B5EF4-FFF2-40B4-BE49-F238E27FC236}">
                <a16:creationId xmlns:a16="http://schemas.microsoft.com/office/drawing/2014/main" id="{2483B5CD-2B91-4398-9DFF-A2171DD5DA1E}"/>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28</a:t>
            </a:fld>
            <a:endParaRPr lang="en-GB" dirty="0">
              <a:solidFill>
                <a:schemeClr val="bg1"/>
              </a:solidFill>
            </a:endParaRPr>
          </a:p>
        </p:txBody>
      </p:sp>
    </p:spTree>
    <p:extLst>
      <p:ext uri="{BB962C8B-B14F-4D97-AF65-F5344CB8AC3E}">
        <p14:creationId xmlns:p14="http://schemas.microsoft.com/office/powerpoint/2010/main" val="258196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852710"/>
            <a:ext cx="8911687" cy="1280890"/>
          </a:xfrm>
        </p:spPr>
        <p:txBody>
          <a:bodyPr/>
          <a:lstStyle/>
          <a:p>
            <a:r>
              <a:rPr lang="en-US" dirty="0"/>
              <a:t>Task 3</a:t>
            </a:r>
          </a:p>
        </p:txBody>
      </p:sp>
      <p:sp>
        <p:nvSpPr>
          <p:cNvPr id="3" name="Content Placeholder 2"/>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CF9D07EE-FBF7-784C-8B8D-6877AA564401}"/>
              </a:ext>
            </a:extLst>
          </p:cNvPr>
          <p:cNvSpPr txBox="1"/>
          <p:nvPr/>
        </p:nvSpPr>
        <p:spPr>
          <a:xfrm>
            <a:off x="1115782" y="1830770"/>
            <a:ext cx="10692557" cy="4080452"/>
          </a:xfrm>
          <a:prstGeom prst="rect">
            <a:avLst/>
          </a:prstGeom>
          <a:solidFill>
            <a:schemeClr val="bg1"/>
          </a:solidFill>
        </p:spPr>
        <p:txBody>
          <a:bodyPr wrap="square" rtlCol="0">
            <a:spAutoFit/>
          </a:bodyPr>
          <a:lstStyle/>
          <a:p>
            <a:r>
              <a:rPr lang="en-HK" i="1" dirty="0">
                <a:solidFill>
                  <a:srgbClr val="0070C0"/>
                </a:solidFill>
              </a:rPr>
              <a:t> In excerpt 1, the author first explained why the topic of organic electronics is becoming more important, and highlighted the achievements made in recent research on using </a:t>
            </a:r>
            <a:r>
              <a:rPr lang="en-US" i="1" dirty="0">
                <a:solidFill>
                  <a:srgbClr val="0070C0"/>
                </a:solidFill>
              </a:rPr>
              <a:t>photochromic materials in real electronic applications. Then, the author pointed out that thin film photochromism adopted in photo-modulated organic electronics has not been comprehensively investigated for its photochromic properties. Therefore, more research on this specific area is needed.</a:t>
            </a:r>
            <a:endParaRPr lang="en-HK" dirty="0">
              <a:solidFill>
                <a:srgbClr val="0070C0"/>
              </a:solidFill>
            </a:endParaRPr>
          </a:p>
          <a:p>
            <a:r>
              <a:rPr lang="en-US" i="1" dirty="0">
                <a:solidFill>
                  <a:srgbClr val="0070C0"/>
                </a:solidFill>
              </a:rPr>
              <a:t> </a:t>
            </a:r>
            <a:endParaRPr lang="en-HK" dirty="0">
              <a:solidFill>
                <a:srgbClr val="0070C0"/>
              </a:solidFill>
            </a:endParaRPr>
          </a:p>
          <a:p>
            <a:r>
              <a:rPr lang="en-US" i="1" dirty="0">
                <a:solidFill>
                  <a:srgbClr val="0070C0"/>
                </a:solidFill>
              </a:rPr>
              <a:t>In excerpt 2, the author first explained that the topic has received much attention in the literature. Then, s/he pointed out that there have been contradictory results in the older research and the recent research findings do not show any universal pattern in the trajectories of subjective well-being (SWB) in the post-retirement phase of life. S/he further explained that many factors and the situational context in which retirement takes place will affect subjective well-being in post-retirement life. This serves as a lead-in for move 2 which establishes a niche (the gap in the literature which needs further research). </a:t>
            </a:r>
            <a:endParaRPr lang="en-HK" dirty="0">
              <a:solidFill>
                <a:srgbClr val="0070C0"/>
              </a:solidFill>
            </a:endParaRPr>
          </a:p>
        </p:txBody>
      </p:sp>
      <p:sp>
        <p:nvSpPr>
          <p:cNvPr id="6" name="TextBox 5">
            <a:extLst>
              <a:ext uri="{FF2B5EF4-FFF2-40B4-BE49-F238E27FC236}">
                <a16:creationId xmlns:a16="http://schemas.microsoft.com/office/drawing/2014/main" id="{59DD873D-40D7-43C9-A346-D3B4A5A48DF2}"/>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29</a:t>
            </a:fld>
            <a:endParaRPr lang="en-GB" dirty="0">
              <a:solidFill>
                <a:schemeClr val="bg1"/>
              </a:solidFill>
            </a:endParaRPr>
          </a:p>
        </p:txBody>
      </p:sp>
    </p:spTree>
    <p:extLst>
      <p:ext uri="{BB962C8B-B14F-4D97-AF65-F5344CB8AC3E}">
        <p14:creationId xmlns:p14="http://schemas.microsoft.com/office/powerpoint/2010/main" val="30956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a:xfrm>
            <a:off x="2589212" y="1905000"/>
            <a:ext cx="8915400" cy="3777622"/>
          </a:xfrm>
        </p:spPr>
        <p:txBody>
          <a:bodyPr>
            <a:normAutofit fontScale="92500" lnSpcReduction="10000"/>
          </a:bodyPr>
          <a:lstStyle/>
          <a:p>
            <a:pPr marL="0" indent="0">
              <a:buNone/>
            </a:pPr>
            <a:r>
              <a:rPr lang="en-US" sz="2400" dirty="0"/>
              <a:t>By the end of this session, students should be able to:</a:t>
            </a:r>
          </a:p>
          <a:p>
            <a:pPr lvl="0"/>
            <a:r>
              <a:rPr lang="en-US" sz="2000" dirty="0"/>
              <a:t>recognize the course structure, rationale and assessments</a:t>
            </a:r>
            <a:endParaRPr lang="en-HK" sz="2000" dirty="0"/>
          </a:p>
          <a:p>
            <a:pPr lvl="0"/>
            <a:r>
              <a:rPr lang="en-US" sz="2000" dirty="0"/>
              <a:t>identify various thesis and journal article structures</a:t>
            </a:r>
            <a:endParaRPr lang="en-HK" sz="2000" dirty="0"/>
          </a:p>
          <a:p>
            <a:pPr lvl="0"/>
            <a:r>
              <a:rPr lang="en-US" sz="2000" dirty="0"/>
              <a:t>identify the functions, rhetorical moves, key components and the linguistic features of an effective introduction of a thesis/journal article in their own disciplines</a:t>
            </a:r>
            <a:endParaRPr lang="en-HK" sz="2000" dirty="0"/>
          </a:p>
          <a:p>
            <a:pPr lvl="0"/>
            <a:r>
              <a:rPr lang="en-US" sz="2000" dirty="0"/>
              <a:t>write a centrality statement to highlight the significance of their research within their fields</a:t>
            </a:r>
            <a:endParaRPr lang="en-HK" sz="2000" dirty="0"/>
          </a:p>
          <a:p>
            <a:pPr lvl="0"/>
            <a:r>
              <a:rPr lang="en-US" sz="2000" dirty="0"/>
              <a:t>deploy appropriate linguistic features and rhetorical moves to write an introduction for their own research; and</a:t>
            </a:r>
            <a:endParaRPr lang="en-HK" sz="2000" dirty="0"/>
          </a:p>
          <a:p>
            <a:pPr lvl="0"/>
            <a:r>
              <a:rPr lang="en-US" sz="2000" dirty="0"/>
              <a:t>introduce their research to a non-specialist audience verbally</a:t>
            </a:r>
            <a:endParaRPr lang="en-HK" sz="2000" dirty="0"/>
          </a:p>
          <a:p>
            <a:endParaRPr lang="en-US" sz="2000" dirty="0"/>
          </a:p>
        </p:txBody>
      </p:sp>
      <p:sp>
        <p:nvSpPr>
          <p:cNvPr id="4" name="Slide Number Placeholder 3">
            <a:extLst>
              <a:ext uri="{FF2B5EF4-FFF2-40B4-BE49-F238E27FC236}">
                <a16:creationId xmlns:a16="http://schemas.microsoft.com/office/drawing/2014/main" id="{F9C796D0-875C-C94C-B746-02F53707C04F}"/>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88102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32D5-6A98-8C43-853E-4C1B9916239B}"/>
              </a:ext>
            </a:extLst>
          </p:cNvPr>
          <p:cNvSpPr>
            <a:spLocks noGrp="1"/>
          </p:cNvSpPr>
          <p:nvPr>
            <p:ph type="title"/>
          </p:nvPr>
        </p:nvSpPr>
        <p:spPr>
          <a:xfrm>
            <a:off x="2081480" y="639609"/>
            <a:ext cx="8911687" cy="1280890"/>
          </a:xfrm>
        </p:spPr>
        <p:txBody>
          <a:bodyPr/>
          <a:lstStyle/>
          <a:p>
            <a:r>
              <a:rPr lang="en-US" dirty="0"/>
              <a:t>Task</a:t>
            </a:r>
            <a:r>
              <a:rPr lang="zh-CN" altLang="en-US" dirty="0"/>
              <a:t> </a:t>
            </a:r>
            <a:r>
              <a:rPr lang="en-US" altLang="zh-CN" dirty="0"/>
              <a:t>3</a:t>
            </a:r>
            <a:endParaRPr lang="en-US" dirty="0"/>
          </a:p>
        </p:txBody>
      </p:sp>
      <p:sp>
        <p:nvSpPr>
          <p:cNvPr id="3" name="Content Placeholder 2">
            <a:extLst>
              <a:ext uri="{FF2B5EF4-FFF2-40B4-BE49-F238E27FC236}">
                <a16:creationId xmlns:a16="http://schemas.microsoft.com/office/drawing/2014/main" id="{895F5FFA-83E9-AD44-8153-802636D26DBF}"/>
              </a:ext>
            </a:extLst>
          </p:cNvPr>
          <p:cNvSpPr>
            <a:spLocks noGrp="1"/>
          </p:cNvSpPr>
          <p:nvPr>
            <p:ph idx="1"/>
          </p:nvPr>
        </p:nvSpPr>
        <p:spPr>
          <a:xfrm>
            <a:off x="1968285" y="1611824"/>
            <a:ext cx="9536327" cy="4299398"/>
          </a:xfrm>
        </p:spPr>
        <p:txBody>
          <a:bodyPr/>
          <a:lstStyle/>
          <a:p>
            <a:r>
              <a:rPr lang="en-US" altLang="zh-CN" dirty="0"/>
              <a:t>2.</a:t>
            </a:r>
            <a:r>
              <a:rPr lang="zh-CN" altLang="en-US" dirty="0"/>
              <a:t> </a:t>
            </a:r>
            <a:r>
              <a:rPr lang="en-US" dirty="0"/>
              <a:t>Can you come up with one or two centrality statements for your own thesis topic? You can use the academic </a:t>
            </a:r>
            <a:r>
              <a:rPr lang="en-US" dirty="0" err="1"/>
              <a:t>phrasebank</a:t>
            </a:r>
            <a:r>
              <a:rPr lang="en-US" dirty="0"/>
              <a:t> (</a:t>
            </a:r>
            <a:r>
              <a:rPr lang="en-US" u="sng" dirty="0">
                <a:hlinkClick r:id="rId2"/>
              </a:rPr>
              <a:t>http://www.phrasebank.manchester.ac.uk/introducing-work/</a:t>
            </a:r>
            <a:r>
              <a:rPr lang="en-US" dirty="0"/>
              <a:t>) and ChatGPT to help you. After you finish, show your centrality statements to a partner and get comments. </a:t>
            </a:r>
            <a:endParaRPr lang="en-HK"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618020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8845-4C52-4CC8-80F9-916BA8F76896}"/>
              </a:ext>
            </a:extLst>
          </p:cNvPr>
          <p:cNvSpPr>
            <a:spLocks noGrp="1"/>
          </p:cNvSpPr>
          <p:nvPr>
            <p:ph type="title"/>
          </p:nvPr>
        </p:nvSpPr>
        <p:spPr>
          <a:xfrm>
            <a:off x="1918093" y="615721"/>
            <a:ext cx="8911687" cy="1280890"/>
          </a:xfrm>
        </p:spPr>
        <p:txBody>
          <a:bodyPr/>
          <a:lstStyle/>
          <a:p>
            <a:r>
              <a:rPr lang="en-US" dirty="0"/>
              <a:t>Task</a:t>
            </a:r>
            <a:r>
              <a:rPr lang="zh-CN" altLang="en-US" dirty="0"/>
              <a:t> </a:t>
            </a:r>
            <a:r>
              <a:rPr lang="en-US" altLang="zh-CN" dirty="0"/>
              <a:t>3</a:t>
            </a:r>
            <a:endParaRPr lang="en-HK" dirty="0"/>
          </a:p>
        </p:txBody>
      </p:sp>
      <p:sp>
        <p:nvSpPr>
          <p:cNvPr id="3" name="Content Placeholder 2">
            <a:extLst>
              <a:ext uri="{FF2B5EF4-FFF2-40B4-BE49-F238E27FC236}">
                <a16:creationId xmlns:a16="http://schemas.microsoft.com/office/drawing/2014/main" id="{3CB831F3-8A8A-416D-B205-9B816065A5A0}"/>
              </a:ext>
            </a:extLst>
          </p:cNvPr>
          <p:cNvSpPr>
            <a:spLocks noGrp="1"/>
          </p:cNvSpPr>
          <p:nvPr>
            <p:ph idx="1"/>
          </p:nvPr>
        </p:nvSpPr>
        <p:spPr>
          <a:xfrm>
            <a:off x="1914380" y="1719743"/>
            <a:ext cx="8915400" cy="4292147"/>
          </a:xfrm>
        </p:spPr>
        <p:txBody>
          <a:bodyPr/>
          <a:lstStyle/>
          <a:p>
            <a:pPr marL="0" indent="0">
              <a:buNone/>
            </a:pPr>
            <a:r>
              <a:rPr lang="en-HK" dirty="0"/>
              <a:t>3.	Ask </a:t>
            </a:r>
            <a:r>
              <a:rPr lang="en-HK" dirty="0" err="1"/>
              <a:t>ChatGPT</a:t>
            </a:r>
            <a:r>
              <a:rPr lang="en-HK" dirty="0"/>
              <a:t> for some comments on your centrality statements. You may input prompts such as:</a:t>
            </a:r>
          </a:p>
          <a:p>
            <a:pPr marL="0" indent="0">
              <a:buNone/>
            </a:pPr>
            <a:endParaRPr lang="en-HK" dirty="0"/>
          </a:p>
          <a:p>
            <a:pPr lvl="1"/>
            <a:r>
              <a:rPr lang="en-HK" i="1" dirty="0"/>
              <a:t>“My research is about… (your research focus). I am writing centrality statements to highlight the importance of the research topic in the field of … (your research field). Can you suggest how the following centrality statements can be improved?”</a:t>
            </a:r>
          </a:p>
          <a:p>
            <a:pPr lvl="1"/>
            <a:r>
              <a:rPr lang="en-HK" i="1" dirty="0"/>
              <a:t>“What are some common phrases and language features used in centrality statements?”</a:t>
            </a:r>
          </a:p>
          <a:p>
            <a:endParaRPr lang="en-HK" dirty="0"/>
          </a:p>
        </p:txBody>
      </p:sp>
      <p:sp>
        <p:nvSpPr>
          <p:cNvPr id="4" name="Slide Number Placeholder 3">
            <a:extLst>
              <a:ext uri="{FF2B5EF4-FFF2-40B4-BE49-F238E27FC236}">
                <a16:creationId xmlns:a16="http://schemas.microsoft.com/office/drawing/2014/main" id="{5EC953C4-0E5A-4A41-929A-64B017044F5E}"/>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11" name="Freeform 2">
            <a:extLst>
              <a:ext uri="{FF2B5EF4-FFF2-40B4-BE49-F238E27FC236}">
                <a16:creationId xmlns:a16="http://schemas.microsoft.com/office/drawing/2014/main" id="{5898E141-59B5-409F-845E-C898A755EA37}"/>
              </a:ext>
            </a:extLst>
          </p:cNvPr>
          <p:cNvSpPr/>
          <p:nvPr/>
        </p:nvSpPr>
        <p:spPr>
          <a:xfrm flipH="1">
            <a:off x="891682" y="1533089"/>
            <a:ext cx="779765" cy="941664"/>
          </a:xfrm>
          <a:custGeom>
            <a:avLst/>
            <a:gdLst/>
            <a:ahLst/>
            <a:cxnLst/>
            <a:rect l="l" t="t" r="r" b="b"/>
            <a:pathLst>
              <a:path w="6964299" h="8229600">
                <a:moveTo>
                  <a:pt x="0" y="0"/>
                </a:moveTo>
                <a:lnTo>
                  <a:pt x="6964299" y="0"/>
                </a:lnTo>
                <a:lnTo>
                  <a:pt x="6964299" y="8229600"/>
                </a:lnTo>
                <a:lnTo>
                  <a:pt x="0" y="8229600"/>
                </a:lnTo>
                <a:lnTo>
                  <a:pt x="0" y="0"/>
                </a:lnTo>
                <a:close/>
              </a:path>
            </a:pathLst>
          </a:custGeom>
          <a:blipFill>
            <a:blip r:embed="rId2"/>
            <a:stretch>
              <a:fillRect/>
            </a:stretch>
          </a:blipFill>
        </p:spPr>
        <p:txBody>
          <a:bodyPr/>
          <a:lstStyle/>
          <a:p>
            <a:endParaRPr lang="en-HK"/>
          </a:p>
        </p:txBody>
      </p:sp>
      <p:sp>
        <p:nvSpPr>
          <p:cNvPr id="12" name="Rectangle: Rounded Corners 11">
            <a:extLst>
              <a:ext uri="{FF2B5EF4-FFF2-40B4-BE49-F238E27FC236}">
                <a16:creationId xmlns:a16="http://schemas.microsoft.com/office/drawing/2014/main" id="{DF01A673-7C6F-4A17-A1E3-227135A8AA45}"/>
              </a:ext>
            </a:extLst>
          </p:cNvPr>
          <p:cNvSpPr/>
          <p:nvPr/>
        </p:nvSpPr>
        <p:spPr>
          <a:xfrm>
            <a:off x="2336286" y="4838410"/>
            <a:ext cx="8108007" cy="1280890"/>
          </a:xfrm>
          <a:prstGeom prst="roundRect">
            <a:avLst/>
          </a:prstGeom>
          <a:solidFill>
            <a:srgbClr val="FFFF00"/>
          </a:solid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15000"/>
              </a:lnSpc>
              <a:spcAft>
                <a:spcPts val="1000"/>
              </a:spcAft>
            </a:pPr>
            <a:r>
              <a:rPr lang="en-US" sz="1200" b="1" dirty="0">
                <a:effectLst/>
                <a:ea typeface="DengXian" panose="02010600030101010101" pitchFamily="2" charset="-122"/>
                <a:cs typeface="Times New Roman" panose="02020603050405020304" pitchFamily="18" charset="0"/>
              </a:rPr>
              <a:t>Note:</a:t>
            </a:r>
            <a:r>
              <a:rPr lang="en-US" sz="1200" dirty="0">
                <a:effectLst/>
                <a:ea typeface="DengXian" panose="02010600030101010101" pitchFamily="2" charset="-122"/>
                <a:cs typeface="Times New Roman" panose="02020603050405020304" pitchFamily="18" charset="0"/>
              </a:rPr>
              <a:t> Although </a:t>
            </a:r>
            <a:r>
              <a:rPr lang="en-US" sz="1200" dirty="0" err="1">
                <a:effectLst/>
                <a:ea typeface="DengXian" panose="02010600030101010101" pitchFamily="2" charset="-122"/>
                <a:cs typeface="Times New Roman" panose="02020603050405020304" pitchFamily="18" charset="0"/>
              </a:rPr>
              <a:t>ChatGPT</a:t>
            </a:r>
            <a:r>
              <a:rPr lang="en-US" sz="1200" dirty="0">
                <a:effectLst/>
                <a:ea typeface="DengXian" panose="02010600030101010101" pitchFamily="2" charset="-122"/>
                <a:cs typeface="Times New Roman" panose="02020603050405020304" pitchFamily="18" charset="0"/>
              </a:rPr>
              <a:t> is a useful tool, it may not always give you reliable and accurate information. You need to use your own critical judgement to evaluate </a:t>
            </a:r>
            <a:r>
              <a:rPr lang="en-US" sz="1200" dirty="0" err="1">
                <a:effectLst/>
                <a:ea typeface="DengXian" panose="02010600030101010101" pitchFamily="2" charset="-122"/>
                <a:cs typeface="Times New Roman" panose="02020603050405020304" pitchFamily="18" charset="0"/>
              </a:rPr>
              <a:t>ChatGPT’s</a:t>
            </a:r>
            <a:r>
              <a:rPr lang="en-US" sz="1200" dirty="0">
                <a:effectLst/>
                <a:ea typeface="DengXian" panose="02010600030101010101" pitchFamily="2" charset="-122"/>
                <a:cs typeface="Times New Roman" panose="02020603050405020304" pitchFamily="18" charset="0"/>
              </a:rPr>
              <a:t> responses. Additionally, you should not ask </a:t>
            </a:r>
            <a:r>
              <a:rPr lang="en-US" sz="1200" dirty="0" err="1">
                <a:effectLst/>
                <a:ea typeface="DengXian" panose="02010600030101010101" pitchFamily="2" charset="-122"/>
                <a:cs typeface="Times New Roman" panose="02020603050405020304" pitchFamily="18" charset="0"/>
              </a:rPr>
              <a:t>ChatGPT</a:t>
            </a:r>
            <a:r>
              <a:rPr lang="en-US" sz="1200" dirty="0">
                <a:effectLst/>
                <a:ea typeface="DengXian" panose="02010600030101010101" pitchFamily="2" charset="-122"/>
                <a:cs typeface="Times New Roman" panose="02020603050405020304" pitchFamily="18" charset="0"/>
              </a:rPr>
              <a:t> to write your centrality statements because you understand the importance and novelty of your research topic much better than </a:t>
            </a:r>
            <a:r>
              <a:rPr lang="en-US" sz="1200" dirty="0" err="1">
                <a:effectLst/>
                <a:ea typeface="DengXian" panose="02010600030101010101" pitchFamily="2" charset="-122"/>
                <a:cs typeface="Times New Roman" panose="02020603050405020304" pitchFamily="18" charset="0"/>
              </a:rPr>
              <a:t>ChatGPT</a:t>
            </a:r>
            <a:r>
              <a:rPr lang="en-US" sz="1200" dirty="0">
                <a:effectLst/>
                <a:ea typeface="DengXian" panose="02010600030101010101" pitchFamily="2" charset="-122"/>
                <a:cs typeface="Times New Roman" panose="02020603050405020304" pitchFamily="18" charset="0"/>
              </a:rPr>
              <a:t> does.</a:t>
            </a:r>
            <a:endParaRPr lang="en-HK" sz="1200" dirty="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8458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194" y="82935"/>
            <a:ext cx="8911687" cy="1280890"/>
          </a:xfrm>
        </p:spPr>
        <p:txBody>
          <a:bodyPr/>
          <a:lstStyle/>
          <a:p>
            <a:r>
              <a:rPr lang="en-US" dirty="0"/>
              <a:t>Task 4</a:t>
            </a:r>
          </a:p>
        </p:txBody>
      </p:sp>
      <p:sp>
        <p:nvSpPr>
          <p:cNvPr id="4" name="Content Placeholder 2">
            <a:extLst>
              <a:ext uri="{FF2B5EF4-FFF2-40B4-BE49-F238E27FC236}">
                <a16:creationId xmlns:a16="http://schemas.microsoft.com/office/drawing/2014/main" id="{D8891D16-C34F-7744-BEDA-6A1A35E8849A}"/>
              </a:ext>
            </a:extLst>
          </p:cNvPr>
          <p:cNvSpPr txBox="1">
            <a:spLocks/>
          </p:cNvSpPr>
          <p:nvPr/>
        </p:nvSpPr>
        <p:spPr>
          <a:xfrm>
            <a:off x="1583271" y="779364"/>
            <a:ext cx="9567324" cy="90014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HK" dirty="0"/>
              <a:t>Read the two sample introductions extracted from two journal articles in the fields of Chemistry and Social Sciences respectively. Identify the rhetorical moves and the linguistic features.</a:t>
            </a:r>
            <a:endParaRPr lang="en-US" dirty="0"/>
          </a:p>
          <a:p>
            <a:endParaRPr lang="en-US" dirty="0"/>
          </a:p>
        </p:txBody>
      </p:sp>
      <p:pic>
        <p:nvPicPr>
          <p:cNvPr id="5" name="Picture 4"/>
          <p:cNvPicPr>
            <a:picLocks noChangeAspect="1"/>
          </p:cNvPicPr>
          <p:nvPr/>
        </p:nvPicPr>
        <p:blipFill>
          <a:blip r:embed="rId2"/>
          <a:stretch>
            <a:fillRect/>
          </a:stretch>
        </p:blipFill>
        <p:spPr>
          <a:xfrm>
            <a:off x="503376" y="1567314"/>
            <a:ext cx="5215813" cy="5259829"/>
          </a:xfrm>
          <a:prstGeom prst="rect">
            <a:avLst/>
          </a:prstGeom>
        </p:spPr>
      </p:pic>
      <p:pic>
        <p:nvPicPr>
          <p:cNvPr id="6" name="Picture 5"/>
          <p:cNvPicPr>
            <a:picLocks noChangeAspect="1"/>
          </p:cNvPicPr>
          <p:nvPr/>
        </p:nvPicPr>
        <p:blipFill>
          <a:blip r:embed="rId3"/>
          <a:stretch>
            <a:fillRect/>
          </a:stretch>
        </p:blipFill>
        <p:spPr>
          <a:xfrm>
            <a:off x="5881584" y="1567314"/>
            <a:ext cx="5431406" cy="2666188"/>
          </a:xfrm>
          <a:prstGeom prst="rect">
            <a:avLst/>
          </a:prstGeom>
        </p:spPr>
      </p:pic>
      <p:pic>
        <p:nvPicPr>
          <p:cNvPr id="7" name="Picture 6"/>
          <p:cNvPicPr>
            <a:picLocks noChangeAspect="1"/>
          </p:cNvPicPr>
          <p:nvPr/>
        </p:nvPicPr>
        <p:blipFill>
          <a:blip r:embed="rId4"/>
          <a:stretch>
            <a:fillRect/>
          </a:stretch>
        </p:blipFill>
        <p:spPr>
          <a:xfrm>
            <a:off x="5881584" y="4197228"/>
            <a:ext cx="5431406" cy="2590011"/>
          </a:xfrm>
          <a:prstGeom prst="rect">
            <a:avLst/>
          </a:prstGeom>
        </p:spPr>
      </p:pic>
      <p:sp>
        <p:nvSpPr>
          <p:cNvPr id="8" name="Slide Number Placeholder 7"/>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155878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95837" y="374131"/>
            <a:ext cx="5996163" cy="6147965"/>
          </a:xfrm>
          <a:prstGeom prst="rect">
            <a:avLst/>
          </a:prstGeom>
        </p:spPr>
      </p:pic>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14606" y="374131"/>
            <a:ext cx="5979528" cy="6147965"/>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70051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9D8A-0968-2447-8945-BF42CE985556}"/>
              </a:ext>
            </a:extLst>
          </p:cNvPr>
          <p:cNvSpPr>
            <a:spLocks noGrp="1"/>
          </p:cNvSpPr>
          <p:nvPr>
            <p:ph type="title"/>
          </p:nvPr>
        </p:nvSpPr>
        <p:spPr>
          <a:xfrm>
            <a:off x="1498373" y="163338"/>
            <a:ext cx="8911687" cy="1280890"/>
          </a:xfrm>
        </p:spPr>
        <p:txBody>
          <a:bodyPr/>
          <a:lstStyle/>
          <a:p>
            <a:r>
              <a:rPr lang="en-US" dirty="0"/>
              <a:t>Task</a:t>
            </a:r>
            <a:r>
              <a:rPr lang="zh-CN" altLang="en-US" dirty="0"/>
              <a:t> </a:t>
            </a:r>
            <a:r>
              <a:rPr lang="en-US" altLang="zh-CN" dirty="0"/>
              <a:t>4</a:t>
            </a:r>
            <a:endParaRPr lang="en-US" dirty="0"/>
          </a:p>
        </p:txBody>
      </p:sp>
      <p:sp>
        <p:nvSpPr>
          <p:cNvPr id="4" name="TextBox 3">
            <a:extLst>
              <a:ext uri="{FF2B5EF4-FFF2-40B4-BE49-F238E27FC236}">
                <a16:creationId xmlns:a16="http://schemas.microsoft.com/office/drawing/2014/main" id="{F5C085D3-E696-4B43-82F6-3EE070FE4F6A}"/>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34</a:t>
            </a:fld>
            <a:endParaRPr lang="en-GB" dirty="0">
              <a:solidFill>
                <a:schemeClr val="bg1"/>
              </a:solidFill>
            </a:endParaRPr>
          </a:p>
        </p:txBody>
      </p:sp>
      <p:pic>
        <p:nvPicPr>
          <p:cNvPr id="6" name="Picture 5"/>
          <p:cNvPicPr>
            <a:picLocks noChangeAspect="1"/>
          </p:cNvPicPr>
          <p:nvPr/>
        </p:nvPicPr>
        <p:blipFill>
          <a:blip r:embed="rId2"/>
          <a:stretch>
            <a:fillRect/>
          </a:stretch>
        </p:blipFill>
        <p:spPr>
          <a:xfrm>
            <a:off x="60318" y="869875"/>
            <a:ext cx="5946308" cy="5988125"/>
          </a:xfrm>
          <a:prstGeom prst="rect">
            <a:avLst/>
          </a:prstGeom>
        </p:spPr>
      </p:pic>
      <p:pic>
        <p:nvPicPr>
          <p:cNvPr id="7" name="Picture 6"/>
          <p:cNvPicPr>
            <a:picLocks noChangeAspect="1"/>
          </p:cNvPicPr>
          <p:nvPr/>
        </p:nvPicPr>
        <p:blipFill>
          <a:blip r:embed="rId3"/>
          <a:stretch>
            <a:fillRect/>
          </a:stretch>
        </p:blipFill>
        <p:spPr>
          <a:xfrm>
            <a:off x="5974488" y="803783"/>
            <a:ext cx="6249651" cy="3116048"/>
          </a:xfrm>
          <a:prstGeom prst="rect">
            <a:avLst/>
          </a:prstGeom>
        </p:spPr>
      </p:pic>
      <p:pic>
        <p:nvPicPr>
          <p:cNvPr id="8" name="Picture 7"/>
          <p:cNvPicPr>
            <a:picLocks noChangeAspect="1"/>
          </p:cNvPicPr>
          <p:nvPr/>
        </p:nvPicPr>
        <p:blipFill>
          <a:blip r:embed="rId4"/>
          <a:stretch>
            <a:fillRect/>
          </a:stretch>
        </p:blipFill>
        <p:spPr>
          <a:xfrm>
            <a:off x="5974488" y="3863937"/>
            <a:ext cx="6269922" cy="2994063"/>
          </a:xfrm>
          <a:prstGeom prst="rect">
            <a:avLst/>
          </a:prstGeom>
        </p:spPr>
      </p:pic>
      <p:sp>
        <p:nvSpPr>
          <p:cNvPr id="9" name="Slide Number Placeholder 8"/>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144330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3" name="Picture 2"/>
          <p:cNvPicPr>
            <a:picLocks noChangeAspect="1"/>
          </p:cNvPicPr>
          <p:nvPr/>
        </p:nvPicPr>
        <p:blipFill>
          <a:blip r:embed="rId2"/>
          <a:stretch>
            <a:fillRect/>
          </a:stretch>
        </p:blipFill>
        <p:spPr>
          <a:xfrm>
            <a:off x="202121" y="293260"/>
            <a:ext cx="5893879" cy="6059903"/>
          </a:xfrm>
          <a:prstGeom prst="rect">
            <a:avLst/>
          </a:prstGeom>
        </p:spPr>
      </p:pic>
      <p:pic>
        <p:nvPicPr>
          <p:cNvPr id="7" name="Picture 6"/>
          <p:cNvPicPr>
            <a:picLocks noChangeAspect="1"/>
          </p:cNvPicPr>
          <p:nvPr/>
        </p:nvPicPr>
        <p:blipFill>
          <a:blip r:embed="rId3"/>
          <a:stretch>
            <a:fillRect/>
          </a:stretch>
        </p:blipFill>
        <p:spPr>
          <a:xfrm>
            <a:off x="6096000" y="259284"/>
            <a:ext cx="5952055" cy="6127854"/>
          </a:xfrm>
          <a:prstGeom prst="rect">
            <a:avLst/>
          </a:prstGeom>
        </p:spPr>
      </p:pic>
    </p:spTree>
    <p:extLst>
      <p:ext uri="{BB962C8B-B14F-4D97-AF65-F5344CB8AC3E}">
        <p14:creationId xmlns:p14="http://schemas.microsoft.com/office/powerpoint/2010/main" val="3532702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9D8A-0968-2447-8945-BF42CE985556}"/>
              </a:ext>
            </a:extLst>
          </p:cNvPr>
          <p:cNvSpPr>
            <a:spLocks noGrp="1"/>
          </p:cNvSpPr>
          <p:nvPr>
            <p:ph type="title"/>
          </p:nvPr>
        </p:nvSpPr>
        <p:spPr>
          <a:xfrm>
            <a:off x="1937288" y="586042"/>
            <a:ext cx="8911687" cy="1280890"/>
          </a:xfrm>
        </p:spPr>
        <p:txBody>
          <a:bodyPr/>
          <a:lstStyle/>
          <a:p>
            <a:r>
              <a:rPr lang="en-US" dirty="0"/>
              <a:t>Task</a:t>
            </a:r>
            <a:r>
              <a:rPr lang="zh-CN" altLang="en-US" dirty="0"/>
              <a:t> </a:t>
            </a:r>
            <a:r>
              <a:rPr lang="en-US" altLang="zh-CN" dirty="0"/>
              <a:t>4</a:t>
            </a:r>
            <a:endParaRPr lang="en-US" dirty="0"/>
          </a:p>
        </p:txBody>
      </p:sp>
      <p:sp>
        <p:nvSpPr>
          <p:cNvPr id="3" name="Content Placeholder 2">
            <a:extLst>
              <a:ext uri="{FF2B5EF4-FFF2-40B4-BE49-F238E27FC236}">
                <a16:creationId xmlns:a16="http://schemas.microsoft.com/office/drawing/2014/main" id="{D8891D16-C34F-7744-BEDA-6A1A35E8849A}"/>
              </a:ext>
            </a:extLst>
          </p:cNvPr>
          <p:cNvSpPr>
            <a:spLocks noGrp="1"/>
          </p:cNvSpPr>
          <p:nvPr>
            <p:ph idx="1"/>
          </p:nvPr>
        </p:nvSpPr>
        <p:spPr>
          <a:xfrm>
            <a:off x="1609469" y="1599892"/>
            <a:ext cx="9567324" cy="4578368"/>
          </a:xfrm>
        </p:spPr>
        <p:txBody>
          <a:bodyPr/>
          <a:lstStyle/>
          <a:p>
            <a:r>
              <a:rPr lang="en-US" altLang="zh-CN" dirty="0"/>
              <a:t>1.</a:t>
            </a:r>
            <a:r>
              <a:rPr lang="zh-CN" altLang="en-US" dirty="0"/>
              <a:t> </a:t>
            </a:r>
            <a:r>
              <a:rPr lang="en-HK" dirty="0"/>
              <a:t>Can you identify the rhetorical moves in the introductions? Are the moves similar or different in the two introductions?</a:t>
            </a:r>
          </a:p>
          <a:p>
            <a:endParaRPr lang="en-US" dirty="0"/>
          </a:p>
        </p:txBody>
      </p:sp>
      <p:sp>
        <p:nvSpPr>
          <p:cNvPr id="5" name="TextBox 4">
            <a:extLst>
              <a:ext uri="{FF2B5EF4-FFF2-40B4-BE49-F238E27FC236}">
                <a16:creationId xmlns:a16="http://schemas.microsoft.com/office/drawing/2014/main" id="{BA1B5209-3FAE-A04F-AB68-C0CA7A5CD24C}"/>
              </a:ext>
            </a:extLst>
          </p:cNvPr>
          <p:cNvSpPr txBox="1"/>
          <p:nvPr/>
        </p:nvSpPr>
        <p:spPr>
          <a:xfrm>
            <a:off x="1937288" y="2488693"/>
            <a:ext cx="8911686" cy="2800767"/>
          </a:xfrm>
          <a:prstGeom prst="rect">
            <a:avLst/>
          </a:prstGeom>
          <a:noFill/>
        </p:spPr>
        <p:txBody>
          <a:bodyPr wrap="square" rtlCol="0">
            <a:spAutoFit/>
          </a:bodyPr>
          <a:lstStyle/>
          <a:p>
            <a:r>
              <a:rPr lang="en-HK" sz="1600" i="1" u="sng" dirty="0">
                <a:solidFill>
                  <a:srgbClr val="0070C0"/>
                </a:solidFill>
              </a:rPr>
              <a:t>Sample</a:t>
            </a:r>
            <a:r>
              <a:rPr lang="zh-CN" altLang="en-US" sz="1600" i="1" u="sng" dirty="0">
                <a:solidFill>
                  <a:srgbClr val="0070C0"/>
                </a:solidFill>
              </a:rPr>
              <a:t> </a:t>
            </a:r>
            <a:r>
              <a:rPr lang="en-US" altLang="zh-CN" sz="1600" i="1" u="sng" dirty="0">
                <a:solidFill>
                  <a:srgbClr val="0070C0"/>
                </a:solidFill>
              </a:rPr>
              <a:t>1:</a:t>
            </a:r>
          </a:p>
          <a:p>
            <a:endParaRPr lang="en-HK" sz="1600" i="1" dirty="0">
              <a:solidFill>
                <a:srgbClr val="0070C0"/>
              </a:solidFill>
            </a:endParaRPr>
          </a:p>
          <a:p>
            <a:r>
              <a:rPr lang="en-HK" sz="1600" i="1" dirty="0">
                <a:solidFill>
                  <a:srgbClr val="0070C0"/>
                </a:solidFill>
                <a:highlight>
                  <a:srgbClr val="FFFF00"/>
                </a:highlight>
              </a:rPr>
              <a:t>Move 1 – </a:t>
            </a:r>
            <a:r>
              <a:rPr lang="x-none" sz="1600" i="1" dirty="0">
                <a:solidFill>
                  <a:srgbClr val="0070C0"/>
                </a:solidFill>
                <a:highlight>
                  <a:srgbClr val="FFFF00"/>
                </a:highlight>
              </a:rPr>
              <a:t>Explain</a:t>
            </a:r>
            <a:r>
              <a:rPr lang="en-US" sz="1600" i="1" dirty="0">
                <a:solidFill>
                  <a:srgbClr val="0070C0"/>
                </a:solidFill>
                <a:highlight>
                  <a:srgbClr val="FFFF00"/>
                </a:highlight>
              </a:rPr>
              <a:t> the importance of the research topic; synthesize the key research studies and highlight the achievements in the previous studies. (Highlighted in yellow in the sample below)</a:t>
            </a:r>
          </a:p>
          <a:p>
            <a:endParaRPr lang="en-HK" sz="1600" dirty="0">
              <a:solidFill>
                <a:srgbClr val="0070C0"/>
              </a:solidFill>
            </a:endParaRPr>
          </a:p>
          <a:p>
            <a:r>
              <a:rPr lang="en-US" sz="1600" i="1" dirty="0">
                <a:solidFill>
                  <a:srgbClr val="0070C0"/>
                </a:solidFill>
                <a:highlight>
                  <a:srgbClr val="00FFFF"/>
                </a:highlight>
              </a:rPr>
              <a:t>Move 2 – Point out the limitations of the previous studies and the gaps in the literature. (Highlighted in blue in the sample below) </a:t>
            </a:r>
          </a:p>
          <a:p>
            <a:endParaRPr lang="en-HK" sz="1600" dirty="0">
              <a:solidFill>
                <a:srgbClr val="0070C0"/>
              </a:solidFill>
            </a:endParaRPr>
          </a:p>
          <a:p>
            <a:r>
              <a:rPr lang="en-US" sz="1600" i="1" dirty="0">
                <a:solidFill>
                  <a:srgbClr val="0070C0"/>
                </a:solidFill>
                <a:highlight>
                  <a:srgbClr val="FF00FF"/>
                </a:highlight>
              </a:rPr>
              <a:t>Move 3 – Explain how the current study can address the gaps and to highlight the potential contributions of the study. (Highlighted in purple in the sample below)</a:t>
            </a:r>
            <a:endParaRPr lang="en-HK" sz="1600" dirty="0">
              <a:solidFill>
                <a:srgbClr val="0070C0"/>
              </a:solidFill>
              <a:highlight>
                <a:srgbClr val="FF00FF"/>
              </a:highlight>
            </a:endParaRPr>
          </a:p>
        </p:txBody>
      </p:sp>
      <p:sp>
        <p:nvSpPr>
          <p:cNvPr id="4" name="TextBox 3">
            <a:extLst>
              <a:ext uri="{FF2B5EF4-FFF2-40B4-BE49-F238E27FC236}">
                <a16:creationId xmlns:a16="http://schemas.microsoft.com/office/drawing/2014/main" id="{F5C085D3-E696-4B43-82F6-3EE070FE4F6A}"/>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36</a:t>
            </a:fld>
            <a:endParaRPr lang="en-GB" dirty="0">
              <a:solidFill>
                <a:schemeClr val="bg1"/>
              </a:solidFill>
            </a:endParaRPr>
          </a:p>
        </p:txBody>
      </p:sp>
    </p:spTree>
    <p:extLst>
      <p:ext uri="{BB962C8B-B14F-4D97-AF65-F5344CB8AC3E}">
        <p14:creationId xmlns:p14="http://schemas.microsoft.com/office/powerpoint/2010/main" val="205762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C389E-1EA6-3F47-9A3B-9A1A3AA4312A}"/>
              </a:ext>
            </a:extLst>
          </p:cNvPr>
          <p:cNvSpPr>
            <a:spLocks noGrp="1"/>
          </p:cNvSpPr>
          <p:nvPr>
            <p:ph idx="1"/>
          </p:nvPr>
        </p:nvSpPr>
        <p:spPr>
          <a:xfrm>
            <a:off x="2155259" y="1373788"/>
            <a:ext cx="8915400" cy="3594711"/>
          </a:xfrm>
        </p:spPr>
        <p:txBody>
          <a:bodyPr/>
          <a:lstStyle/>
          <a:p>
            <a:r>
              <a:rPr lang="en-HK" sz="1700" i="1" u="sng" dirty="0">
                <a:solidFill>
                  <a:srgbClr val="0070C0"/>
                </a:solidFill>
              </a:rPr>
              <a:t>Sample 2:</a:t>
            </a:r>
            <a:endParaRPr lang="en-HK" sz="1700" dirty="0">
              <a:solidFill>
                <a:srgbClr val="0070C0"/>
              </a:solidFill>
            </a:endParaRPr>
          </a:p>
          <a:p>
            <a:pPr marL="0" indent="0">
              <a:buNone/>
            </a:pPr>
            <a:r>
              <a:rPr lang="en-HK" sz="1700" i="1" dirty="0">
                <a:solidFill>
                  <a:srgbClr val="0070C0"/>
                </a:solidFill>
                <a:highlight>
                  <a:srgbClr val="FFFF00"/>
                </a:highlight>
              </a:rPr>
              <a:t>Move 1 – Summarise the key findings of the previous research and highlight that there have been contradictory results because many influencing factors may enhance or hamper SWB. </a:t>
            </a:r>
            <a:endParaRPr lang="en-HK" sz="1700" dirty="0">
              <a:solidFill>
                <a:srgbClr val="0070C0"/>
              </a:solidFill>
              <a:highlight>
                <a:srgbClr val="FFFF00"/>
              </a:highlight>
            </a:endParaRPr>
          </a:p>
          <a:p>
            <a:pPr marL="0" indent="0">
              <a:buNone/>
            </a:pPr>
            <a:r>
              <a:rPr lang="en-HK" sz="1700" i="1" dirty="0">
                <a:solidFill>
                  <a:srgbClr val="0070C0"/>
                </a:solidFill>
                <a:highlight>
                  <a:srgbClr val="00FFFF"/>
                </a:highlight>
              </a:rPr>
              <a:t>Move 2 – Delineate the research gaps and briefly explain how the current study attempts to address the research gaps.</a:t>
            </a:r>
            <a:endParaRPr lang="en-HK" sz="1700" dirty="0">
              <a:solidFill>
                <a:srgbClr val="0070C0"/>
              </a:solidFill>
              <a:highlight>
                <a:srgbClr val="00FFFF"/>
              </a:highlight>
            </a:endParaRPr>
          </a:p>
          <a:p>
            <a:pPr marL="0" indent="0">
              <a:buNone/>
            </a:pPr>
            <a:r>
              <a:rPr lang="en-HK" sz="1700" i="1" dirty="0">
                <a:solidFill>
                  <a:srgbClr val="0070C0"/>
                </a:solidFill>
                <a:highlight>
                  <a:srgbClr val="FF00FF"/>
                </a:highlight>
              </a:rPr>
              <a:t>Move 3 – Further explain how the current study is different from the previous studies and how it could better address the research gaps by using </a:t>
            </a:r>
            <a:r>
              <a:rPr lang="en-US" sz="1700" i="1" dirty="0">
                <a:solidFill>
                  <a:srgbClr val="0070C0"/>
                </a:solidFill>
                <a:highlight>
                  <a:srgbClr val="FF00FF"/>
                </a:highlight>
              </a:rPr>
              <a:t>life satisfaction as an indicator which reflects the cognitive component of SWB.</a:t>
            </a:r>
            <a:endParaRPr lang="en-HK" sz="1700" dirty="0">
              <a:solidFill>
                <a:srgbClr val="0070C0"/>
              </a:solidFill>
              <a:highlight>
                <a:srgbClr val="FF00FF"/>
              </a:highlight>
            </a:endParaRPr>
          </a:p>
          <a:p>
            <a:pPr marL="0" indent="0">
              <a:buNone/>
            </a:pPr>
            <a:r>
              <a:rPr lang="en-US" sz="1700" i="1" dirty="0">
                <a:solidFill>
                  <a:srgbClr val="0070C0"/>
                </a:solidFill>
                <a:highlight>
                  <a:srgbClr val="00FF00"/>
                </a:highlight>
              </a:rPr>
              <a:t>Move 4 – Provide an outline for the whole research paper.</a:t>
            </a:r>
          </a:p>
          <a:p>
            <a:pPr marL="0" indent="0">
              <a:buNone/>
            </a:pPr>
            <a:endParaRPr lang="en-US" sz="1700" i="1" dirty="0">
              <a:solidFill>
                <a:srgbClr val="0070C0"/>
              </a:solidFill>
            </a:endParaRPr>
          </a:p>
          <a:p>
            <a:pPr marL="0" indent="0">
              <a:buNone/>
            </a:pPr>
            <a:endParaRPr lang="en-US" sz="1700" i="1" dirty="0">
              <a:solidFill>
                <a:srgbClr val="0070C0"/>
              </a:solidFill>
            </a:endParaRPr>
          </a:p>
          <a:p>
            <a:pPr marL="0" indent="0">
              <a:buNone/>
            </a:pPr>
            <a:endParaRPr lang="en-US" sz="1700" i="1" dirty="0">
              <a:solidFill>
                <a:srgbClr val="0070C0"/>
              </a:solidFill>
            </a:endParaRPr>
          </a:p>
          <a:p>
            <a:pPr marL="0" indent="0">
              <a:buNone/>
            </a:pPr>
            <a:endParaRPr lang="en-HK" sz="1700" dirty="0">
              <a:solidFill>
                <a:srgbClr val="0070C0"/>
              </a:solidFill>
            </a:endParaRPr>
          </a:p>
          <a:p>
            <a:endParaRPr lang="en-US" dirty="0"/>
          </a:p>
          <a:p>
            <a:endParaRPr lang="en-US" dirty="0"/>
          </a:p>
        </p:txBody>
      </p:sp>
      <p:sp>
        <p:nvSpPr>
          <p:cNvPr id="4" name="TextBox 3">
            <a:extLst>
              <a:ext uri="{FF2B5EF4-FFF2-40B4-BE49-F238E27FC236}">
                <a16:creationId xmlns:a16="http://schemas.microsoft.com/office/drawing/2014/main" id="{9C85DEB6-13B3-5749-92A0-1D9396340C82}"/>
              </a:ext>
            </a:extLst>
          </p:cNvPr>
          <p:cNvSpPr txBox="1"/>
          <p:nvPr/>
        </p:nvSpPr>
        <p:spPr>
          <a:xfrm>
            <a:off x="2155259" y="5749478"/>
            <a:ext cx="8818536" cy="615553"/>
          </a:xfrm>
          <a:prstGeom prst="rect">
            <a:avLst/>
          </a:prstGeom>
          <a:noFill/>
        </p:spPr>
        <p:txBody>
          <a:bodyPr wrap="square" rtlCol="0">
            <a:spAutoFit/>
          </a:bodyPr>
          <a:lstStyle/>
          <a:p>
            <a:r>
              <a:rPr lang="en-HK" sz="1700" i="1" dirty="0">
                <a:solidFill>
                  <a:srgbClr val="0070C0"/>
                </a:solidFill>
              </a:rPr>
              <a:t>The moves in the two introductions are largely similar to the CARS model proposed by Swales</a:t>
            </a:r>
            <a:r>
              <a:rPr lang="zh-CN" altLang="en-US" sz="1700" i="1" dirty="0">
                <a:solidFill>
                  <a:srgbClr val="0070C0"/>
                </a:solidFill>
              </a:rPr>
              <a:t> </a:t>
            </a:r>
            <a:r>
              <a:rPr lang="en-HK" sz="1700" i="1" dirty="0">
                <a:solidFill>
                  <a:srgbClr val="0070C0"/>
                </a:solidFill>
              </a:rPr>
              <a:t>(1990).</a:t>
            </a:r>
            <a:r>
              <a:rPr lang="en-HK" sz="1700" dirty="0">
                <a:solidFill>
                  <a:srgbClr val="0070C0"/>
                </a:solidFill>
              </a:rPr>
              <a:t> </a:t>
            </a:r>
            <a:endParaRPr lang="en-US" sz="1700" dirty="0">
              <a:solidFill>
                <a:srgbClr val="0070C0"/>
              </a:solidFill>
            </a:endParaRPr>
          </a:p>
        </p:txBody>
      </p:sp>
      <p:sp>
        <p:nvSpPr>
          <p:cNvPr id="5" name="Title 1">
            <a:extLst>
              <a:ext uri="{FF2B5EF4-FFF2-40B4-BE49-F238E27FC236}">
                <a16:creationId xmlns:a16="http://schemas.microsoft.com/office/drawing/2014/main" id="{14898E31-073D-6549-9A61-637270D555D7}"/>
              </a:ext>
            </a:extLst>
          </p:cNvPr>
          <p:cNvSpPr>
            <a:spLocks noGrp="1"/>
          </p:cNvSpPr>
          <p:nvPr>
            <p:ph type="title"/>
          </p:nvPr>
        </p:nvSpPr>
        <p:spPr>
          <a:xfrm>
            <a:off x="2158972" y="608612"/>
            <a:ext cx="8911687" cy="1280890"/>
          </a:xfrm>
        </p:spPr>
        <p:txBody>
          <a:bodyPr/>
          <a:lstStyle/>
          <a:p>
            <a:r>
              <a:rPr lang="en-US" dirty="0"/>
              <a:t>Task</a:t>
            </a:r>
            <a:r>
              <a:rPr lang="zh-CN" altLang="en-US" dirty="0"/>
              <a:t> </a:t>
            </a:r>
            <a:r>
              <a:rPr lang="en-US" altLang="zh-CN" dirty="0"/>
              <a:t>4</a:t>
            </a:r>
            <a:endParaRPr lang="en-US" dirty="0"/>
          </a:p>
        </p:txBody>
      </p:sp>
      <p:sp>
        <p:nvSpPr>
          <p:cNvPr id="6" name="Rectangle 5">
            <a:extLst>
              <a:ext uri="{FF2B5EF4-FFF2-40B4-BE49-F238E27FC236}">
                <a16:creationId xmlns:a16="http://schemas.microsoft.com/office/drawing/2014/main" id="{D01FCD37-3BA7-2346-B2F2-0C25349C4FC5}"/>
              </a:ext>
            </a:extLst>
          </p:cNvPr>
          <p:cNvSpPr/>
          <p:nvPr/>
        </p:nvSpPr>
        <p:spPr>
          <a:xfrm>
            <a:off x="2155259" y="5021816"/>
            <a:ext cx="8818535" cy="646331"/>
          </a:xfrm>
          <a:prstGeom prst="rect">
            <a:avLst/>
          </a:prstGeom>
        </p:spPr>
        <p:txBody>
          <a:bodyPr wrap="square">
            <a:spAutoFit/>
          </a:bodyPr>
          <a:lstStyle/>
          <a:p>
            <a:r>
              <a:rPr lang="en-US" altLang="zh-CN" dirty="0"/>
              <a:t>2.</a:t>
            </a:r>
            <a:r>
              <a:rPr lang="zh-CN" altLang="en-US" dirty="0"/>
              <a:t> </a:t>
            </a:r>
            <a:r>
              <a:rPr lang="en-HK" dirty="0"/>
              <a:t>To what extent are the moves in the two introductions similar to the CARS model proposed by Swales (1990)?</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79476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A4979-E632-0443-9964-8932D237CE7B}"/>
              </a:ext>
            </a:extLst>
          </p:cNvPr>
          <p:cNvSpPr>
            <a:spLocks noGrp="1"/>
          </p:cNvSpPr>
          <p:nvPr>
            <p:ph idx="1"/>
          </p:nvPr>
        </p:nvSpPr>
        <p:spPr>
          <a:xfrm>
            <a:off x="1827709" y="803783"/>
            <a:ext cx="9629317" cy="978816"/>
          </a:xfrm>
        </p:spPr>
        <p:txBody>
          <a:bodyPr>
            <a:normAutofit/>
          </a:bodyPr>
          <a:lstStyle/>
          <a:p>
            <a:pPr marL="0" indent="0">
              <a:buNone/>
            </a:pPr>
            <a:r>
              <a:rPr lang="en-US" altLang="zh-CN" dirty="0"/>
              <a:t>3.</a:t>
            </a:r>
            <a:r>
              <a:rPr lang="zh-CN" altLang="en-US" dirty="0"/>
              <a:t> </a:t>
            </a:r>
            <a:r>
              <a:rPr lang="en-HK" dirty="0"/>
              <a:t>What do you notice about the linguistic features (e.g. tenses, voices, technical jargon) of the introductions? </a:t>
            </a:r>
          </a:p>
          <a:p>
            <a:endParaRPr lang="en-US" dirty="0"/>
          </a:p>
        </p:txBody>
      </p:sp>
      <p:sp>
        <p:nvSpPr>
          <p:cNvPr id="7" name="Title 1">
            <a:extLst>
              <a:ext uri="{FF2B5EF4-FFF2-40B4-BE49-F238E27FC236}">
                <a16:creationId xmlns:a16="http://schemas.microsoft.com/office/drawing/2014/main" id="{BAD2B1D0-B7D0-824F-A81E-294EB02E64E3}"/>
              </a:ext>
            </a:extLst>
          </p:cNvPr>
          <p:cNvSpPr>
            <a:spLocks noGrp="1"/>
          </p:cNvSpPr>
          <p:nvPr>
            <p:ph type="title"/>
          </p:nvPr>
        </p:nvSpPr>
        <p:spPr>
          <a:xfrm>
            <a:off x="1827709" y="12301"/>
            <a:ext cx="8911687" cy="1280890"/>
          </a:xfrm>
        </p:spPr>
        <p:txBody>
          <a:bodyPr/>
          <a:lstStyle/>
          <a:p>
            <a:r>
              <a:rPr lang="en-US" dirty="0"/>
              <a:t>Task</a:t>
            </a:r>
            <a:r>
              <a:rPr lang="zh-CN" altLang="en-US" dirty="0"/>
              <a:t> </a:t>
            </a:r>
            <a:r>
              <a:rPr lang="en-US" altLang="zh-CN" dirty="0"/>
              <a:t>4</a:t>
            </a:r>
            <a:endParaRPr lang="en-US" dirty="0"/>
          </a:p>
        </p:txBody>
      </p:sp>
      <p:sp>
        <p:nvSpPr>
          <p:cNvPr id="8" name="TextBox 7">
            <a:extLst>
              <a:ext uri="{FF2B5EF4-FFF2-40B4-BE49-F238E27FC236}">
                <a16:creationId xmlns:a16="http://schemas.microsoft.com/office/drawing/2014/main" id="{A2D00E53-DAAD-A041-98A9-62D4132AF8FF}"/>
              </a:ext>
            </a:extLst>
          </p:cNvPr>
          <p:cNvSpPr txBox="1"/>
          <p:nvPr/>
        </p:nvSpPr>
        <p:spPr>
          <a:xfrm>
            <a:off x="1875292" y="1383527"/>
            <a:ext cx="9126149" cy="5586145"/>
          </a:xfrm>
          <a:prstGeom prst="rect">
            <a:avLst/>
          </a:prstGeom>
          <a:noFill/>
        </p:spPr>
        <p:txBody>
          <a:bodyPr wrap="square" rtlCol="0">
            <a:spAutoFit/>
          </a:bodyPr>
          <a:lstStyle/>
          <a:p>
            <a:pPr>
              <a:lnSpc>
                <a:spcPct val="150000"/>
              </a:lnSpc>
            </a:pPr>
            <a:r>
              <a:rPr lang="en-HK" sz="1700" u="sng" dirty="0">
                <a:solidFill>
                  <a:srgbClr val="0070C0"/>
                </a:solidFill>
              </a:rPr>
              <a:t>Sample 1:</a:t>
            </a:r>
            <a:endParaRPr lang="en-HK" sz="1700" dirty="0">
              <a:solidFill>
                <a:srgbClr val="0070C0"/>
              </a:solidFill>
            </a:endParaRPr>
          </a:p>
          <a:p>
            <a:pPr lvl="0">
              <a:lnSpc>
                <a:spcPct val="150000"/>
              </a:lnSpc>
            </a:pPr>
            <a:r>
              <a:rPr lang="en-HK" sz="1700" b="1" i="1" dirty="0">
                <a:solidFill>
                  <a:srgbClr val="0070C0"/>
                </a:solidFill>
              </a:rPr>
              <a:t>Tenses</a:t>
            </a:r>
            <a:r>
              <a:rPr lang="en-HK" sz="1700" i="1" dirty="0">
                <a:solidFill>
                  <a:srgbClr val="0070C0"/>
                </a:solidFill>
              </a:rPr>
              <a:t> – The present perfect tense is used to refer to the previous research studies; the present tense is used to give background information about the topic and to refer to the contributions of the current study.</a:t>
            </a:r>
          </a:p>
          <a:p>
            <a:pPr lvl="0">
              <a:lnSpc>
                <a:spcPct val="150000"/>
              </a:lnSpc>
            </a:pPr>
            <a:endParaRPr lang="en-HK" sz="1700" i="1" dirty="0">
              <a:solidFill>
                <a:srgbClr val="0070C0"/>
              </a:solidFill>
            </a:endParaRPr>
          </a:p>
          <a:p>
            <a:pPr lvl="0">
              <a:lnSpc>
                <a:spcPct val="150000"/>
              </a:lnSpc>
            </a:pPr>
            <a:r>
              <a:rPr lang="en-HK" sz="1700" b="1" i="1" dirty="0">
                <a:solidFill>
                  <a:srgbClr val="0070C0"/>
                </a:solidFill>
              </a:rPr>
              <a:t>Voices </a:t>
            </a:r>
            <a:r>
              <a:rPr lang="en-HK" sz="1700" i="1" dirty="0">
                <a:solidFill>
                  <a:srgbClr val="0070C0"/>
                </a:solidFill>
              </a:rPr>
              <a:t>– Mostly active voice but the passive voice is also used in some instances when the doers are unknown or unimportant (e.g. </a:t>
            </a:r>
            <a:r>
              <a:rPr lang="en-US" sz="1700" i="1" dirty="0">
                <a:solidFill>
                  <a:srgbClr val="0070C0"/>
                </a:solidFill>
              </a:rPr>
              <a:t>In contrast to crystalline photochromism, which </a:t>
            </a:r>
            <a:r>
              <a:rPr lang="en-US" sz="1700" b="1" i="1" u="sng" dirty="0">
                <a:solidFill>
                  <a:srgbClr val="0070C0"/>
                </a:solidFill>
              </a:rPr>
              <a:t>has been well-studied</a:t>
            </a:r>
            <a:r>
              <a:rPr lang="en-US" sz="1700" i="1" dirty="0">
                <a:solidFill>
                  <a:srgbClr val="0070C0"/>
                </a:solidFill>
              </a:rPr>
              <a:t> for potential applications…; Among the photochromic compounds,</a:t>
            </a:r>
            <a:r>
              <a:rPr lang="en-US" sz="1700" i="1" baseline="30000" dirty="0">
                <a:solidFill>
                  <a:srgbClr val="0070C0"/>
                </a:solidFill>
              </a:rPr>
              <a:t>5</a:t>
            </a:r>
            <a:r>
              <a:rPr lang="en-US" sz="1700" i="1" dirty="0">
                <a:solidFill>
                  <a:srgbClr val="0070C0"/>
                </a:solidFill>
              </a:rPr>
              <a:t> diarylethenes </a:t>
            </a:r>
            <a:r>
              <a:rPr lang="en-US" sz="1700" b="1" i="1" u="sng" dirty="0">
                <a:solidFill>
                  <a:srgbClr val="0070C0"/>
                </a:solidFill>
              </a:rPr>
              <a:t>have been regarded</a:t>
            </a:r>
            <a:r>
              <a:rPr lang="en-US" sz="1700" i="1" dirty="0">
                <a:solidFill>
                  <a:srgbClr val="0070C0"/>
                </a:solidFill>
              </a:rPr>
              <a:t> as one of the most attractive photochromic compounds…; Various photochromic diarylethenes with different photo-controlled functions </a:t>
            </a:r>
            <a:r>
              <a:rPr lang="en-US" sz="1700" b="1" i="1" u="sng" dirty="0">
                <a:solidFill>
                  <a:srgbClr val="0070C0"/>
                </a:solidFill>
              </a:rPr>
              <a:t>have been reported</a:t>
            </a:r>
            <a:r>
              <a:rPr lang="en-US" sz="1700" i="1" dirty="0">
                <a:solidFill>
                  <a:srgbClr val="0070C0"/>
                </a:solidFill>
              </a:rPr>
              <a:t>)</a:t>
            </a:r>
          </a:p>
          <a:p>
            <a:pPr lvl="0">
              <a:lnSpc>
                <a:spcPct val="150000"/>
              </a:lnSpc>
            </a:pPr>
            <a:endParaRPr lang="en-US" sz="1700" i="1" dirty="0">
              <a:solidFill>
                <a:srgbClr val="0070C0"/>
              </a:solidFill>
            </a:endParaRPr>
          </a:p>
          <a:p>
            <a:pPr lvl="0">
              <a:lnSpc>
                <a:spcPct val="150000"/>
              </a:lnSpc>
            </a:pPr>
            <a:r>
              <a:rPr lang="en-HK" sz="1700" b="1" dirty="0">
                <a:solidFill>
                  <a:srgbClr val="0070C0"/>
                </a:solidFill>
              </a:rPr>
              <a:t>Technical jargon</a:t>
            </a:r>
            <a:r>
              <a:rPr lang="en-HK" sz="1700" dirty="0">
                <a:solidFill>
                  <a:srgbClr val="0070C0"/>
                </a:solidFill>
              </a:rPr>
              <a:t> – A lot of technical </a:t>
            </a:r>
            <a:r>
              <a:rPr lang="en-HK" sz="1700">
                <a:solidFill>
                  <a:srgbClr val="0070C0"/>
                </a:solidFill>
              </a:rPr>
              <a:t>jargon is </a:t>
            </a:r>
            <a:r>
              <a:rPr lang="en-HK" sz="1700" dirty="0">
                <a:solidFill>
                  <a:srgbClr val="0070C0"/>
                </a:solidFill>
              </a:rPr>
              <a:t>used probably because the target readers of the articles are specialists in the field.</a:t>
            </a:r>
          </a:p>
        </p:txBody>
      </p:sp>
      <p:sp>
        <p:nvSpPr>
          <p:cNvPr id="2" name="TextBox 1">
            <a:extLst>
              <a:ext uri="{FF2B5EF4-FFF2-40B4-BE49-F238E27FC236}">
                <a16:creationId xmlns:a16="http://schemas.microsoft.com/office/drawing/2014/main" id="{38719A6A-4D6A-4A91-8ECE-A52D793CC5AC}"/>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38</a:t>
            </a:fld>
            <a:endParaRPr lang="en-GB" dirty="0">
              <a:solidFill>
                <a:schemeClr val="bg1"/>
              </a:solidFill>
            </a:endParaRPr>
          </a:p>
        </p:txBody>
      </p:sp>
    </p:spTree>
    <p:extLst>
      <p:ext uri="{BB962C8B-B14F-4D97-AF65-F5344CB8AC3E}">
        <p14:creationId xmlns:p14="http://schemas.microsoft.com/office/powerpoint/2010/main" val="7738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80105-36C7-8548-9FB0-5DCC045A05E9}"/>
              </a:ext>
            </a:extLst>
          </p:cNvPr>
          <p:cNvSpPr>
            <a:spLocks noGrp="1"/>
          </p:cNvSpPr>
          <p:nvPr>
            <p:ph idx="1"/>
          </p:nvPr>
        </p:nvSpPr>
        <p:spPr>
          <a:xfrm>
            <a:off x="2092271" y="1627322"/>
            <a:ext cx="9412341" cy="4283900"/>
          </a:xfrm>
        </p:spPr>
        <p:txBody>
          <a:bodyPr/>
          <a:lstStyle/>
          <a:p>
            <a:r>
              <a:rPr lang="en-HK" sz="2000" u="sng" dirty="0">
                <a:solidFill>
                  <a:srgbClr val="0070C0"/>
                </a:solidFill>
              </a:rPr>
              <a:t>Sample 2:</a:t>
            </a:r>
            <a:endParaRPr lang="en-HK" sz="2000" dirty="0">
              <a:solidFill>
                <a:srgbClr val="0070C0"/>
              </a:solidFill>
            </a:endParaRPr>
          </a:p>
          <a:p>
            <a:pPr marL="0" lvl="0" indent="0">
              <a:buNone/>
            </a:pPr>
            <a:r>
              <a:rPr lang="en-HK" sz="2000" b="1" i="1" dirty="0">
                <a:solidFill>
                  <a:srgbClr val="0070C0"/>
                </a:solidFill>
              </a:rPr>
              <a:t>Tenses </a:t>
            </a:r>
            <a:r>
              <a:rPr lang="en-HK" sz="2000" i="1" dirty="0">
                <a:solidFill>
                  <a:srgbClr val="0070C0"/>
                </a:solidFill>
              </a:rPr>
              <a:t>- The present perfect tense is used to refer to the previous research studies; the present tense is used to give background information about the topic, to explain the focus and the contributions of the current study, and to give an outline of the paper; the past tense is used to refer to actions in the past.</a:t>
            </a:r>
          </a:p>
          <a:p>
            <a:pPr marL="0" lvl="0" indent="0">
              <a:buNone/>
            </a:pPr>
            <a:endParaRPr lang="en-HK" sz="2000" dirty="0">
              <a:solidFill>
                <a:srgbClr val="0070C0"/>
              </a:solidFill>
            </a:endParaRPr>
          </a:p>
          <a:p>
            <a:pPr marL="0" lvl="0" indent="0">
              <a:buNone/>
            </a:pPr>
            <a:r>
              <a:rPr lang="en-HK" sz="2000" b="1" i="1" dirty="0">
                <a:solidFill>
                  <a:srgbClr val="0070C0"/>
                </a:solidFill>
              </a:rPr>
              <a:t>Voices </a:t>
            </a:r>
            <a:r>
              <a:rPr lang="en-HK" sz="2000" i="1" dirty="0">
                <a:solidFill>
                  <a:srgbClr val="0070C0"/>
                </a:solidFill>
              </a:rPr>
              <a:t>– The active voice is used.</a:t>
            </a:r>
          </a:p>
          <a:p>
            <a:pPr marL="0" lvl="0" indent="0">
              <a:buNone/>
            </a:pPr>
            <a:endParaRPr lang="en-HK" sz="2000" dirty="0">
              <a:solidFill>
                <a:srgbClr val="0070C0"/>
              </a:solidFill>
            </a:endParaRPr>
          </a:p>
          <a:p>
            <a:pPr marL="0" lvl="0" indent="0">
              <a:buNone/>
            </a:pPr>
            <a:r>
              <a:rPr lang="en-HK" sz="2000" b="1" i="1">
                <a:solidFill>
                  <a:srgbClr val="0070C0"/>
                </a:solidFill>
              </a:rPr>
              <a:t>Technical jargon </a:t>
            </a:r>
            <a:r>
              <a:rPr lang="en-HK" sz="2000" i="1" dirty="0">
                <a:solidFill>
                  <a:srgbClr val="0070C0"/>
                </a:solidFill>
              </a:rPr>
              <a:t>– </a:t>
            </a:r>
            <a:r>
              <a:rPr lang="en-HK" sz="2000" dirty="0">
                <a:solidFill>
                  <a:srgbClr val="0070C0"/>
                </a:solidFill>
              </a:rPr>
              <a:t>There are limited technical terms in the article probably because the topic itself is easily understandable to the non-specialists. </a:t>
            </a:r>
          </a:p>
          <a:p>
            <a:endParaRPr lang="en-US" dirty="0"/>
          </a:p>
        </p:txBody>
      </p:sp>
      <p:sp>
        <p:nvSpPr>
          <p:cNvPr id="4" name="Title 1">
            <a:extLst>
              <a:ext uri="{FF2B5EF4-FFF2-40B4-BE49-F238E27FC236}">
                <a16:creationId xmlns:a16="http://schemas.microsoft.com/office/drawing/2014/main" id="{5FCBC4AE-CACE-F742-B8B0-6D3DF2497459}"/>
              </a:ext>
            </a:extLst>
          </p:cNvPr>
          <p:cNvSpPr>
            <a:spLocks noGrp="1"/>
          </p:cNvSpPr>
          <p:nvPr>
            <p:ph type="title"/>
          </p:nvPr>
        </p:nvSpPr>
        <p:spPr>
          <a:xfrm>
            <a:off x="2092271" y="655107"/>
            <a:ext cx="8911687" cy="1280890"/>
          </a:xfrm>
        </p:spPr>
        <p:txBody>
          <a:bodyPr/>
          <a:lstStyle/>
          <a:p>
            <a:r>
              <a:rPr lang="en-US" dirty="0"/>
              <a:t>Task</a:t>
            </a:r>
            <a:r>
              <a:rPr lang="zh-CN" altLang="en-US" dirty="0"/>
              <a:t> </a:t>
            </a:r>
            <a:r>
              <a:rPr lang="en-US" altLang="zh-CN" dirty="0"/>
              <a:t>4</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68881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6E467-C9D4-A148-88FC-DB8ECC4E914B}"/>
              </a:ext>
            </a:extLst>
          </p:cNvPr>
          <p:cNvSpPr>
            <a:spLocks noGrp="1"/>
          </p:cNvSpPr>
          <p:nvPr>
            <p:ph type="title"/>
          </p:nvPr>
        </p:nvSpPr>
        <p:spPr>
          <a:xfrm>
            <a:off x="649224" y="645106"/>
            <a:ext cx="3650279" cy="1259894"/>
          </a:xfrm>
        </p:spPr>
        <p:txBody>
          <a:bodyPr>
            <a:normAutofit/>
          </a:bodyPr>
          <a:lstStyle/>
          <a:p>
            <a:r>
              <a:rPr lang="en-US" dirty="0"/>
              <a:t>Introduction to the Course</a:t>
            </a:r>
          </a:p>
        </p:txBody>
      </p:sp>
      <p:sp>
        <p:nvSpPr>
          <p:cNvPr id="12" name="Rectangle 11">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25E5390-431E-DD4A-9909-FA09657977CC}"/>
              </a:ext>
            </a:extLst>
          </p:cNvPr>
          <p:cNvSpPr>
            <a:spLocks noGrp="1"/>
          </p:cNvSpPr>
          <p:nvPr>
            <p:ph idx="1"/>
          </p:nvPr>
        </p:nvSpPr>
        <p:spPr>
          <a:xfrm>
            <a:off x="649225" y="2133600"/>
            <a:ext cx="3650278" cy="3759253"/>
          </a:xfrm>
        </p:spPr>
        <p:txBody>
          <a:bodyPr>
            <a:normAutofit/>
          </a:bodyPr>
          <a:lstStyle/>
          <a:p>
            <a:r>
              <a:rPr lang="en-US" dirty="0"/>
              <a:t>Course Intended Learning Outcomes:</a:t>
            </a:r>
          </a:p>
          <a:p>
            <a:endParaRPr lang="en-US" dirty="0"/>
          </a:p>
        </p:txBody>
      </p:sp>
      <p:sp>
        <p:nvSpPr>
          <p:cNvPr id="14"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848147-D801-1C47-B5CF-AD45AABECF01}"/>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4</a:t>
            </a:fld>
            <a:endParaRPr lang="en-US" sz="1900"/>
          </a:p>
        </p:txBody>
      </p:sp>
      <p:graphicFrame>
        <p:nvGraphicFramePr>
          <p:cNvPr id="5" name="Table 4">
            <a:extLst>
              <a:ext uri="{FF2B5EF4-FFF2-40B4-BE49-F238E27FC236}">
                <a16:creationId xmlns:a16="http://schemas.microsoft.com/office/drawing/2014/main" id="{3F8E6613-15C7-2A4F-B9B1-F019B08FAE95}"/>
              </a:ext>
            </a:extLst>
          </p:cNvPr>
          <p:cNvGraphicFramePr>
            <a:graphicFrameLocks noGrp="1"/>
          </p:cNvGraphicFramePr>
          <p:nvPr>
            <p:extLst>
              <p:ext uri="{D42A27DB-BD31-4B8C-83A1-F6EECF244321}">
                <p14:modId xmlns:p14="http://schemas.microsoft.com/office/powerpoint/2010/main" val="2623603757"/>
              </p:ext>
            </p:extLst>
          </p:nvPr>
        </p:nvGraphicFramePr>
        <p:xfrm>
          <a:off x="4619543" y="1016246"/>
          <a:ext cx="7035182" cy="5300441"/>
        </p:xfrm>
        <a:graphic>
          <a:graphicData uri="http://schemas.openxmlformats.org/drawingml/2006/table">
            <a:tbl>
              <a:tblPr firstRow="1" bandRow="1">
                <a:tableStyleId>{5C22544A-7EE6-4342-B048-85BDC9FD1C3A}</a:tableStyleId>
              </a:tblPr>
              <a:tblGrid>
                <a:gridCol w="1199466">
                  <a:extLst>
                    <a:ext uri="{9D8B030D-6E8A-4147-A177-3AD203B41FA5}">
                      <a16:colId xmlns:a16="http://schemas.microsoft.com/office/drawing/2014/main" val="2738097760"/>
                    </a:ext>
                  </a:extLst>
                </a:gridCol>
                <a:gridCol w="5835716">
                  <a:extLst>
                    <a:ext uri="{9D8B030D-6E8A-4147-A177-3AD203B41FA5}">
                      <a16:colId xmlns:a16="http://schemas.microsoft.com/office/drawing/2014/main" val="1241581340"/>
                    </a:ext>
                  </a:extLst>
                </a:gridCol>
              </a:tblGrid>
              <a:tr h="506495">
                <a:tc>
                  <a:txBody>
                    <a:bodyPr/>
                    <a:lstStyle/>
                    <a:p>
                      <a:pPr>
                        <a:lnSpc>
                          <a:spcPct val="115000"/>
                        </a:lnSpc>
                      </a:pPr>
                      <a:r>
                        <a:rPr lang="en-HK" sz="1600">
                          <a:effectLst/>
                        </a:rPr>
                        <a:t>CILO</a:t>
                      </a:r>
                      <a:endParaRPr lang="en-HK" sz="1600">
                        <a:solidFill>
                          <a:srgbClr val="000000"/>
                        </a:solidFill>
                        <a:effectLst/>
                        <a:latin typeface="Arial" panose="020B0604020202020204" pitchFamily="34" charset="0"/>
                        <a:ea typeface="PMingLiU" panose="02020500000000000000" pitchFamily="18" charset="-120"/>
                      </a:endParaRPr>
                    </a:p>
                  </a:txBody>
                  <a:tcPr marL="83197" marR="83197" marT="83197" marB="83197"/>
                </a:tc>
                <a:tc>
                  <a:txBody>
                    <a:bodyPr/>
                    <a:lstStyle/>
                    <a:p>
                      <a:pPr>
                        <a:lnSpc>
                          <a:spcPct val="115000"/>
                        </a:lnSpc>
                      </a:pPr>
                      <a:r>
                        <a:rPr lang="en-HK" sz="1600" dirty="0">
                          <a:effectLst/>
                        </a:rPr>
                        <a:t>By the end of the course, students should be able to:</a:t>
                      </a:r>
                      <a:endParaRPr lang="en-HK" sz="1600" dirty="0">
                        <a:solidFill>
                          <a:srgbClr val="000000"/>
                        </a:solidFill>
                        <a:effectLst/>
                        <a:latin typeface="Arial" panose="020B0604020202020204" pitchFamily="34" charset="0"/>
                        <a:ea typeface="PMingLiU" panose="02020500000000000000" pitchFamily="18" charset="-120"/>
                      </a:endParaRPr>
                    </a:p>
                  </a:txBody>
                  <a:tcPr marL="83197" marR="83197" marT="83197" marB="83197"/>
                </a:tc>
                <a:extLst>
                  <a:ext uri="{0D108BD9-81ED-4DB2-BD59-A6C34878D82A}">
                    <a16:rowId xmlns:a16="http://schemas.microsoft.com/office/drawing/2014/main" val="951241832"/>
                  </a:ext>
                </a:extLst>
              </a:tr>
              <a:tr h="1080915">
                <a:tc>
                  <a:txBody>
                    <a:bodyPr/>
                    <a:lstStyle/>
                    <a:p>
                      <a:pPr>
                        <a:lnSpc>
                          <a:spcPct val="115000"/>
                        </a:lnSpc>
                      </a:pPr>
                      <a:r>
                        <a:rPr lang="en-HK" sz="1600">
                          <a:effectLst/>
                        </a:rPr>
                        <a:t>CILO 1</a:t>
                      </a:r>
                      <a:endParaRPr lang="en-HK" sz="1600">
                        <a:solidFill>
                          <a:srgbClr val="000000"/>
                        </a:solidFill>
                        <a:effectLst/>
                        <a:latin typeface="Arial" panose="020B0604020202020204" pitchFamily="34" charset="0"/>
                        <a:ea typeface="PMingLiU" panose="02020500000000000000" pitchFamily="18" charset="-120"/>
                      </a:endParaRPr>
                    </a:p>
                  </a:txBody>
                  <a:tcPr marL="83197" marR="83197" marT="83197" marB="83197"/>
                </a:tc>
                <a:tc>
                  <a:txBody>
                    <a:bodyPr/>
                    <a:lstStyle/>
                    <a:p>
                      <a:pPr algn="just">
                        <a:lnSpc>
                          <a:spcPct val="115000"/>
                        </a:lnSpc>
                      </a:pPr>
                      <a:r>
                        <a:rPr lang="en-HK" sz="1600" dirty="0">
                          <a:effectLst/>
                        </a:rPr>
                        <a:t>Understand and apply the </a:t>
                      </a:r>
                      <a:r>
                        <a:rPr lang="en-HK" sz="1600" dirty="0">
                          <a:solidFill>
                            <a:srgbClr val="0070C0"/>
                          </a:solidFill>
                          <a:effectLst/>
                        </a:rPr>
                        <a:t>appropriate structure and format of academic presentations</a:t>
                      </a:r>
                      <a:r>
                        <a:rPr lang="en-HK" sz="1600" dirty="0">
                          <a:effectLst/>
                        </a:rPr>
                        <a:t> and </a:t>
                      </a:r>
                      <a:r>
                        <a:rPr lang="en-HK" sz="1600" dirty="0">
                          <a:solidFill>
                            <a:srgbClr val="0070C0"/>
                          </a:solidFill>
                          <a:effectLst/>
                        </a:rPr>
                        <a:t>critically evaluate their own and their peers’ presentations</a:t>
                      </a:r>
                      <a:r>
                        <a:rPr lang="en-HK" sz="1600" dirty="0">
                          <a:effectLst/>
                        </a:rPr>
                        <a:t>. </a:t>
                      </a:r>
                      <a:endParaRPr lang="en-HK" sz="1600" dirty="0">
                        <a:solidFill>
                          <a:srgbClr val="000000"/>
                        </a:solidFill>
                        <a:effectLst/>
                        <a:latin typeface="Arial" panose="020B0604020202020204" pitchFamily="34" charset="0"/>
                        <a:ea typeface="PMingLiU" panose="02020500000000000000" pitchFamily="18" charset="-120"/>
                      </a:endParaRPr>
                    </a:p>
                  </a:txBody>
                  <a:tcPr marL="83197" marR="83197" marT="83197" marB="83197"/>
                </a:tc>
                <a:extLst>
                  <a:ext uri="{0D108BD9-81ED-4DB2-BD59-A6C34878D82A}">
                    <a16:rowId xmlns:a16="http://schemas.microsoft.com/office/drawing/2014/main" val="926149835"/>
                  </a:ext>
                </a:extLst>
              </a:tr>
              <a:tr h="1080915">
                <a:tc>
                  <a:txBody>
                    <a:bodyPr/>
                    <a:lstStyle/>
                    <a:p>
                      <a:pPr>
                        <a:lnSpc>
                          <a:spcPct val="115000"/>
                        </a:lnSpc>
                      </a:pPr>
                      <a:r>
                        <a:rPr lang="en-HK" sz="1600">
                          <a:effectLst/>
                        </a:rPr>
                        <a:t>CILO 2</a:t>
                      </a:r>
                      <a:endParaRPr lang="en-HK" sz="1600">
                        <a:solidFill>
                          <a:srgbClr val="000000"/>
                        </a:solidFill>
                        <a:effectLst/>
                        <a:latin typeface="Arial" panose="020B0604020202020204" pitchFamily="34" charset="0"/>
                        <a:ea typeface="PMingLiU" panose="02020500000000000000" pitchFamily="18" charset="-120"/>
                      </a:endParaRPr>
                    </a:p>
                  </a:txBody>
                  <a:tcPr marL="83197" marR="83197" marT="83197" marB="83197"/>
                </a:tc>
                <a:tc>
                  <a:txBody>
                    <a:bodyPr/>
                    <a:lstStyle/>
                    <a:p>
                      <a:pPr algn="just">
                        <a:lnSpc>
                          <a:spcPct val="115000"/>
                        </a:lnSpc>
                      </a:pPr>
                      <a:r>
                        <a:rPr lang="en-HK" sz="1600" dirty="0">
                          <a:effectLst/>
                        </a:rPr>
                        <a:t>Recognize the </a:t>
                      </a:r>
                      <a:r>
                        <a:rPr lang="en-HK" sz="1600" dirty="0">
                          <a:solidFill>
                            <a:srgbClr val="0070C0"/>
                          </a:solidFill>
                          <a:effectLst/>
                        </a:rPr>
                        <a:t>generic features of PhD thesis and research journal articles</a:t>
                      </a:r>
                      <a:r>
                        <a:rPr lang="en-HK" sz="1600" dirty="0">
                          <a:effectLst/>
                        </a:rPr>
                        <a:t> and apply the acquired structures or move development in their own writing. </a:t>
                      </a:r>
                      <a:endParaRPr lang="en-HK" sz="1600" dirty="0">
                        <a:solidFill>
                          <a:srgbClr val="000000"/>
                        </a:solidFill>
                        <a:effectLst/>
                        <a:latin typeface="Arial" panose="020B0604020202020204" pitchFamily="34" charset="0"/>
                        <a:ea typeface="PMingLiU" panose="02020500000000000000" pitchFamily="18" charset="-120"/>
                      </a:endParaRPr>
                    </a:p>
                  </a:txBody>
                  <a:tcPr marL="83197" marR="83197" marT="83197" marB="83197"/>
                </a:tc>
                <a:extLst>
                  <a:ext uri="{0D108BD9-81ED-4DB2-BD59-A6C34878D82A}">
                    <a16:rowId xmlns:a16="http://schemas.microsoft.com/office/drawing/2014/main" val="3271429007"/>
                  </a:ext>
                </a:extLst>
              </a:tr>
              <a:tr h="1368124">
                <a:tc>
                  <a:txBody>
                    <a:bodyPr/>
                    <a:lstStyle/>
                    <a:p>
                      <a:pPr>
                        <a:lnSpc>
                          <a:spcPct val="115000"/>
                        </a:lnSpc>
                      </a:pPr>
                      <a:r>
                        <a:rPr lang="en-HK" sz="1600">
                          <a:effectLst/>
                        </a:rPr>
                        <a:t>CILO 3</a:t>
                      </a:r>
                      <a:endParaRPr lang="en-HK" sz="1600">
                        <a:solidFill>
                          <a:srgbClr val="000000"/>
                        </a:solidFill>
                        <a:effectLst/>
                        <a:latin typeface="Arial" panose="020B0604020202020204" pitchFamily="34" charset="0"/>
                        <a:ea typeface="PMingLiU" panose="02020500000000000000" pitchFamily="18" charset="-120"/>
                      </a:endParaRPr>
                    </a:p>
                  </a:txBody>
                  <a:tcPr marL="83197" marR="83197" marT="83197" marB="83197"/>
                </a:tc>
                <a:tc>
                  <a:txBody>
                    <a:bodyPr/>
                    <a:lstStyle/>
                    <a:p>
                      <a:pPr algn="just">
                        <a:lnSpc>
                          <a:spcPct val="115000"/>
                        </a:lnSpc>
                      </a:pPr>
                      <a:r>
                        <a:rPr lang="en-HK" sz="1600" dirty="0">
                          <a:effectLst/>
                        </a:rPr>
                        <a:t>Identify and build a repertoire of </a:t>
                      </a:r>
                      <a:r>
                        <a:rPr lang="en-HK" sz="1600" dirty="0">
                          <a:solidFill>
                            <a:srgbClr val="0070C0"/>
                          </a:solidFill>
                          <a:effectLst/>
                        </a:rPr>
                        <a:t>linguistic features for both academic speech and writing</a:t>
                      </a:r>
                      <a:r>
                        <a:rPr lang="en-HK" sz="1600" dirty="0">
                          <a:effectLst/>
                        </a:rPr>
                        <a:t>, including signposts, cohesive devices, and grammatical patterns, etc. for both academic presentations and writing. </a:t>
                      </a:r>
                      <a:endParaRPr lang="en-HK" sz="1600" dirty="0">
                        <a:solidFill>
                          <a:srgbClr val="000000"/>
                        </a:solidFill>
                        <a:effectLst/>
                        <a:latin typeface="Arial" panose="020B0604020202020204" pitchFamily="34" charset="0"/>
                        <a:ea typeface="PMingLiU" panose="02020500000000000000" pitchFamily="18" charset="-120"/>
                      </a:endParaRPr>
                    </a:p>
                  </a:txBody>
                  <a:tcPr marL="83197" marR="83197" marT="83197" marB="83197"/>
                </a:tc>
                <a:extLst>
                  <a:ext uri="{0D108BD9-81ED-4DB2-BD59-A6C34878D82A}">
                    <a16:rowId xmlns:a16="http://schemas.microsoft.com/office/drawing/2014/main" val="2657996222"/>
                  </a:ext>
                </a:extLst>
              </a:tr>
              <a:tr h="1080915">
                <a:tc>
                  <a:txBody>
                    <a:bodyPr/>
                    <a:lstStyle/>
                    <a:p>
                      <a:pPr>
                        <a:lnSpc>
                          <a:spcPct val="115000"/>
                        </a:lnSpc>
                      </a:pPr>
                      <a:r>
                        <a:rPr lang="en-HK" sz="1600">
                          <a:effectLst/>
                        </a:rPr>
                        <a:t>CILO 4</a:t>
                      </a:r>
                      <a:endParaRPr lang="en-HK" sz="1600">
                        <a:solidFill>
                          <a:srgbClr val="000000"/>
                        </a:solidFill>
                        <a:effectLst/>
                        <a:latin typeface="Arial" panose="020B0604020202020204" pitchFamily="34" charset="0"/>
                        <a:ea typeface="PMingLiU" panose="02020500000000000000" pitchFamily="18" charset="-120"/>
                      </a:endParaRPr>
                    </a:p>
                  </a:txBody>
                  <a:tcPr marL="83197" marR="83197" marT="83197" marB="83197"/>
                </a:tc>
                <a:tc>
                  <a:txBody>
                    <a:bodyPr/>
                    <a:lstStyle/>
                    <a:p>
                      <a:pPr algn="just">
                        <a:lnSpc>
                          <a:spcPct val="115000"/>
                        </a:lnSpc>
                      </a:pPr>
                      <a:r>
                        <a:rPr lang="en-HK" sz="1600" dirty="0">
                          <a:effectLst/>
                        </a:rPr>
                        <a:t>Acknowledge and </a:t>
                      </a:r>
                      <a:r>
                        <a:rPr lang="en-HK" sz="1600" dirty="0">
                          <a:solidFill>
                            <a:srgbClr val="0070C0"/>
                          </a:solidFill>
                          <a:effectLst/>
                        </a:rPr>
                        <a:t>document a wide range of sources strategically and systematically</a:t>
                      </a:r>
                      <a:r>
                        <a:rPr lang="en-HK" sz="1600" dirty="0">
                          <a:effectLst/>
                        </a:rPr>
                        <a:t> in the form of in-text citations, footnotes, endnotes, bibliographies, and references.</a:t>
                      </a:r>
                      <a:endParaRPr lang="en-HK" sz="1600" dirty="0">
                        <a:solidFill>
                          <a:srgbClr val="000000"/>
                        </a:solidFill>
                        <a:effectLst/>
                        <a:latin typeface="Arial" panose="020B0604020202020204" pitchFamily="34" charset="0"/>
                        <a:ea typeface="PMingLiU" panose="02020500000000000000" pitchFamily="18" charset="-120"/>
                      </a:endParaRPr>
                    </a:p>
                  </a:txBody>
                  <a:tcPr marL="83197" marR="83197" marT="83197" marB="83197"/>
                </a:tc>
                <a:extLst>
                  <a:ext uri="{0D108BD9-81ED-4DB2-BD59-A6C34878D82A}">
                    <a16:rowId xmlns:a16="http://schemas.microsoft.com/office/drawing/2014/main" val="2996235909"/>
                  </a:ext>
                </a:extLst>
              </a:tr>
            </a:tbl>
          </a:graphicData>
        </a:graphic>
      </p:graphicFrame>
    </p:spTree>
    <p:extLst>
      <p:ext uri="{BB962C8B-B14F-4D97-AF65-F5344CB8AC3E}">
        <p14:creationId xmlns:p14="http://schemas.microsoft.com/office/powerpoint/2010/main" val="112507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4CAE39-3F85-B44A-BFEE-1773DA08DB48}"/>
              </a:ext>
            </a:extLst>
          </p:cNvPr>
          <p:cNvSpPr>
            <a:spLocks noGrp="1"/>
          </p:cNvSpPr>
          <p:nvPr>
            <p:ph idx="1"/>
          </p:nvPr>
        </p:nvSpPr>
        <p:spPr>
          <a:xfrm>
            <a:off x="1849691" y="692409"/>
            <a:ext cx="9458836" cy="5083444"/>
          </a:xfrm>
        </p:spPr>
        <p:txBody>
          <a:bodyPr/>
          <a:lstStyle/>
          <a:p>
            <a:pPr marL="0" indent="0">
              <a:buNone/>
            </a:pPr>
            <a:r>
              <a:rPr lang="en-US" altLang="zh-CN" dirty="0"/>
              <a:t>4.</a:t>
            </a:r>
            <a:r>
              <a:rPr lang="zh-CN" altLang="en-US" dirty="0"/>
              <a:t> </a:t>
            </a:r>
            <a:r>
              <a:rPr lang="en-HK" dirty="0"/>
              <a:t>What are the phrases used for pointing out the gaps in the existing literature?</a:t>
            </a:r>
          </a:p>
          <a:p>
            <a:endParaRPr lang="en-US" dirty="0"/>
          </a:p>
        </p:txBody>
      </p:sp>
      <p:sp>
        <p:nvSpPr>
          <p:cNvPr id="4" name="Title 1">
            <a:extLst>
              <a:ext uri="{FF2B5EF4-FFF2-40B4-BE49-F238E27FC236}">
                <a16:creationId xmlns:a16="http://schemas.microsoft.com/office/drawing/2014/main" id="{7632BFF9-828A-7D49-BF72-32DC9B52173D}"/>
              </a:ext>
            </a:extLst>
          </p:cNvPr>
          <p:cNvSpPr>
            <a:spLocks noGrp="1"/>
          </p:cNvSpPr>
          <p:nvPr>
            <p:ph type="title"/>
          </p:nvPr>
        </p:nvSpPr>
        <p:spPr>
          <a:xfrm>
            <a:off x="1849691" y="51964"/>
            <a:ext cx="8911687" cy="1280890"/>
          </a:xfrm>
        </p:spPr>
        <p:txBody>
          <a:bodyPr/>
          <a:lstStyle/>
          <a:p>
            <a:r>
              <a:rPr lang="en-US" dirty="0"/>
              <a:t>Task</a:t>
            </a:r>
            <a:r>
              <a:rPr lang="zh-CN" altLang="en-US" dirty="0"/>
              <a:t> </a:t>
            </a:r>
            <a:r>
              <a:rPr lang="en-US" altLang="zh-CN" dirty="0"/>
              <a:t>4</a:t>
            </a:r>
            <a:endParaRPr lang="en-US" dirty="0"/>
          </a:p>
        </p:txBody>
      </p:sp>
      <p:graphicFrame>
        <p:nvGraphicFramePr>
          <p:cNvPr id="5" name="Table 4">
            <a:extLst>
              <a:ext uri="{FF2B5EF4-FFF2-40B4-BE49-F238E27FC236}">
                <a16:creationId xmlns:a16="http://schemas.microsoft.com/office/drawing/2014/main" id="{FBA4E277-0A08-C942-83CD-B0C8FC8AEEDC}"/>
              </a:ext>
            </a:extLst>
          </p:cNvPr>
          <p:cNvGraphicFramePr>
            <a:graphicFrameLocks noGrp="1"/>
          </p:cNvGraphicFramePr>
          <p:nvPr/>
        </p:nvGraphicFramePr>
        <p:xfrm>
          <a:off x="1576114" y="1243584"/>
          <a:ext cx="10064198" cy="5562452"/>
        </p:xfrm>
        <a:graphic>
          <a:graphicData uri="http://schemas.openxmlformats.org/drawingml/2006/table">
            <a:tbl>
              <a:tblPr firstRow="1" bandRow="1">
                <a:tableStyleId>{5C22544A-7EE6-4342-B048-85BDC9FD1C3A}</a:tableStyleId>
              </a:tblPr>
              <a:tblGrid>
                <a:gridCol w="5032099">
                  <a:extLst>
                    <a:ext uri="{9D8B030D-6E8A-4147-A177-3AD203B41FA5}">
                      <a16:colId xmlns:a16="http://schemas.microsoft.com/office/drawing/2014/main" val="412684158"/>
                    </a:ext>
                  </a:extLst>
                </a:gridCol>
                <a:gridCol w="5032099">
                  <a:extLst>
                    <a:ext uri="{9D8B030D-6E8A-4147-A177-3AD203B41FA5}">
                      <a16:colId xmlns:a16="http://schemas.microsoft.com/office/drawing/2014/main" val="692290011"/>
                    </a:ext>
                  </a:extLst>
                </a:gridCol>
              </a:tblGrid>
              <a:tr h="5562452">
                <a:tc>
                  <a:txBody>
                    <a:bodyPr/>
                    <a:lstStyle/>
                    <a:p>
                      <a:r>
                        <a:rPr lang="en-HK" sz="1500" b="0" u="sng" kern="1200" dirty="0">
                          <a:solidFill>
                            <a:srgbClr val="0070C0"/>
                          </a:solidFill>
                          <a:effectLst/>
                          <a:latin typeface="+mn-lt"/>
                          <a:ea typeface="+mn-ea"/>
                          <a:cs typeface="+mn-cs"/>
                        </a:rPr>
                        <a:t>Sample 1:</a:t>
                      </a: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0" kern="1200" dirty="0">
                          <a:solidFill>
                            <a:srgbClr val="0070C0"/>
                          </a:solidFill>
                          <a:effectLst/>
                          <a:latin typeface="+mn-lt"/>
                          <a:ea typeface="+mn-ea"/>
                          <a:cs typeface="+mn-cs"/>
                        </a:rPr>
                        <a:t>…thin film photochromism adopted in photo-modulated organic electronics</a:t>
                      </a:r>
                      <a:r>
                        <a:rPr lang="en-US" sz="1500" b="1" kern="1200" dirty="0">
                          <a:solidFill>
                            <a:srgbClr val="0070C0"/>
                          </a:solidFill>
                          <a:effectLst/>
                          <a:latin typeface="+mn-lt"/>
                          <a:ea typeface="+mn-ea"/>
                          <a:cs typeface="+mn-cs"/>
                        </a:rPr>
                        <a:t> </a:t>
                      </a:r>
                      <a:r>
                        <a:rPr lang="en-US" sz="1500" b="1" u="sng" kern="1200" dirty="0">
                          <a:solidFill>
                            <a:srgbClr val="0070C0"/>
                          </a:solidFill>
                          <a:effectLst/>
                          <a:latin typeface="+mn-lt"/>
                          <a:ea typeface="+mn-ea"/>
                          <a:cs typeface="+mn-cs"/>
                        </a:rPr>
                        <a:t>has not been comprehensively investigated</a:t>
                      </a:r>
                      <a:r>
                        <a:rPr lang="en-US" sz="1500" b="0" kern="1200" dirty="0">
                          <a:solidFill>
                            <a:srgbClr val="0070C0"/>
                          </a:solidFill>
                          <a:effectLst/>
                          <a:latin typeface="+mn-lt"/>
                          <a:ea typeface="+mn-ea"/>
                          <a:cs typeface="+mn-cs"/>
                        </a:rPr>
                        <a:t> for its photochromic properties.</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However, most of the research has been confined to</a:t>
                      </a:r>
                      <a:r>
                        <a:rPr lang="en-US" sz="1500" b="1" kern="1200" dirty="0">
                          <a:solidFill>
                            <a:srgbClr val="0070C0"/>
                          </a:solidFill>
                          <a:effectLst/>
                          <a:latin typeface="+mn-lt"/>
                          <a:ea typeface="+mn-ea"/>
                          <a:cs typeface="+mn-cs"/>
                        </a:rPr>
                        <a:t> </a:t>
                      </a:r>
                      <a:r>
                        <a:rPr lang="en-US" sz="1500" b="0" kern="1200" dirty="0">
                          <a:solidFill>
                            <a:srgbClr val="0070C0"/>
                          </a:solidFill>
                          <a:effectLst/>
                          <a:latin typeface="+mn-lt"/>
                          <a:ea typeface="+mn-ea"/>
                          <a:cs typeface="+mn-cs"/>
                        </a:rPr>
                        <a:t>carrying out modifications of pendant aryl units attached to the perfluoro cyclopentene backbone.</a:t>
                      </a:r>
                      <a:r>
                        <a:rPr lang="en-US" sz="1500" b="0" kern="1200" baseline="30000" dirty="0">
                          <a:solidFill>
                            <a:srgbClr val="0070C0"/>
                          </a:solidFill>
                          <a:effectLst/>
                          <a:latin typeface="+mn-lt"/>
                          <a:ea typeface="+mn-ea"/>
                          <a:cs typeface="+mn-cs"/>
                        </a:rPr>
                        <a:t>3</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Despite these exciting developments, there is still room for improvement and there is a need for research that will enable understanding for</a:t>
                      </a:r>
                      <a:r>
                        <a:rPr lang="en-US" sz="1500" b="0" kern="1200" dirty="0">
                          <a:solidFill>
                            <a:srgbClr val="0070C0"/>
                          </a:solidFill>
                          <a:effectLst/>
                          <a:latin typeface="+mn-lt"/>
                          <a:ea typeface="+mn-ea"/>
                          <a:cs typeface="+mn-cs"/>
                        </a:rPr>
                        <a:t>…</a:t>
                      </a:r>
                      <a:endParaRPr lang="en-HK" sz="1500" b="0" kern="1200" dirty="0">
                        <a:solidFill>
                          <a:srgbClr val="0070C0"/>
                        </a:solidFill>
                        <a:effectLst/>
                        <a:latin typeface="+mn-lt"/>
                        <a:ea typeface="+mn-ea"/>
                        <a:cs typeface="+mn-cs"/>
                      </a:endParaRPr>
                    </a:p>
                    <a:p>
                      <a:endParaRPr lang="en-US" sz="1500" b="0" dirty="0">
                        <a:solidFill>
                          <a:srgbClr val="0070C0"/>
                        </a:solidFill>
                      </a:endParaRPr>
                    </a:p>
                  </a:txBody>
                  <a:tcPr>
                    <a:solidFill>
                      <a:schemeClr val="bg2"/>
                    </a:solidFill>
                  </a:tcPr>
                </a:tc>
                <a:tc>
                  <a:txBody>
                    <a:bodyPr/>
                    <a:lstStyle/>
                    <a:p>
                      <a:r>
                        <a:rPr lang="en-US" sz="1500" b="0" u="sng" kern="1200" dirty="0">
                          <a:solidFill>
                            <a:srgbClr val="0070C0"/>
                          </a:solidFill>
                          <a:effectLst/>
                          <a:latin typeface="+mn-lt"/>
                          <a:ea typeface="+mn-ea"/>
                          <a:cs typeface="+mn-cs"/>
                        </a:rPr>
                        <a:t>Sample 2:</a:t>
                      </a: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Older research has reported contradictory results, with no clear findings as to whether</a:t>
                      </a:r>
                      <a:r>
                        <a:rPr lang="en-US" sz="1500" b="0" kern="1200" dirty="0">
                          <a:solidFill>
                            <a:srgbClr val="0070C0"/>
                          </a:solidFill>
                          <a:effectLst/>
                          <a:latin typeface="+mn-lt"/>
                          <a:ea typeface="+mn-ea"/>
                          <a:cs typeface="+mn-cs"/>
                        </a:rPr>
                        <a:t>…</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Evidence from more recent studies</a:t>
                      </a:r>
                      <a:r>
                        <a:rPr lang="en-US" sz="1500" b="1" kern="1200" dirty="0">
                          <a:solidFill>
                            <a:srgbClr val="0070C0"/>
                          </a:solidFill>
                          <a:effectLst/>
                          <a:latin typeface="+mn-lt"/>
                          <a:ea typeface="+mn-ea"/>
                          <a:cs typeface="+mn-cs"/>
                        </a:rPr>
                        <a:t> </a:t>
                      </a:r>
                      <a:r>
                        <a:rPr lang="en-US" sz="1500" b="0" kern="1200" dirty="0">
                          <a:solidFill>
                            <a:srgbClr val="0070C0"/>
                          </a:solidFill>
                          <a:effectLst/>
                          <a:latin typeface="+mn-lt"/>
                          <a:ea typeface="+mn-ea"/>
                          <a:cs typeface="+mn-cs"/>
                        </a:rPr>
                        <a:t>has highlighted that trajectories of SWB in the post-retirement phase of life </a:t>
                      </a:r>
                      <a:r>
                        <a:rPr lang="en-US" sz="1500" b="1" u="sng" kern="1200" dirty="0">
                          <a:solidFill>
                            <a:srgbClr val="0070C0"/>
                          </a:solidFill>
                          <a:effectLst/>
                          <a:latin typeface="+mn-lt"/>
                          <a:ea typeface="+mn-ea"/>
                          <a:cs typeface="+mn-cs"/>
                        </a:rPr>
                        <a:t>show no single universal pattern</a:t>
                      </a:r>
                      <a:r>
                        <a:rPr lang="en-US" sz="1500" b="1" kern="1200" dirty="0">
                          <a:solidFill>
                            <a:srgbClr val="0070C0"/>
                          </a:solidFill>
                          <a:effectLst/>
                          <a:latin typeface="+mn-lt"/>
                          <a:ea typeface="+mn-ea"/>
                          <a:cs typeface="+mn-cs"/>
                        </a:rPr>
                        <a:t>.</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0" kern="1200" dirty="0">
                          <a:solidFill>
                            <a:srgbClr val="0070C0"/>
                          </a:solidFill>
                          <a:effectLst/>
                          <a:latin typeface="+mn-lt"/>
                          <a:ea typeface="+mn-ea"/>
                          <a:cs typeface="+mn-cs"/>
                        </a:rPr>
                        <a:t>In the present study</a:t>
                      </a:r>
                      <a:r>
                        <a:rPr lang="en-US" sz="1500" b="1" kern="1200" dirty="0">
                          <a:solidFill>
                            <a:srgbClr val="0070C0"/>
                          </a:solidFill>
                          <a:effectLst/>
                          <a:latin typeface="+mn-lt"/>
                          <a:ea typeface="+mn-ea"/>
                          <a:cs typeface="+mn-cs"/>
                        </a:rPr>
                        <a:t>,</a:t>
                      </a:r>
                      <a:r>
                        <a:rPr lang="en-US" sz="1500" b="1" u="sng" kern="1200" dirty="0">
                          <a:solidFill>
                            <a:srgbClr val="0070C0"/>
                          </a:solidFill>
                          <a:effectLst/>
                          <a:latin typeface="+mn-lt"/>
                          <a:ea typeface="+mn-ea"/>
                          <a:cs typeface="+mn-cs"/>
                        </a:rPr>
                        <a:t> we add to the literature by focusing on…</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To date, most research has been focused on…</a:t>
                      </a:r>
                      <a:r>
                        <a:rPr lang="en-US" sz="1500" b="1" kern="1200" dirty="0">
                          <a:solidFill>
                            <a:srgbClr val="0070C0"/>
                          </a:solidFill>
                          <a:effectLst/>
                          <a:latin typeface="+mn-lt"/>
                          <a:ea typeface="+mn-ea"/>
                          <a:cs typeface="+mn-cs"/>
                        </a:rPr>
                        <a:t> </a:t>
                      </a:r>
                      <a:r>
                        <a:rPr lang="en-US" sz="1500" b="1" u="sng" kern="1200" dirty="0">
                          <a:solidFill>
                            <a:srgbClr val="0070C0"/>
                          </a:solidFill>
                          <a:effectLst/>
                          <a:latin typeface="+mn-lt"/>
                          <a:ea typeface="+mn-ea"/>
                          <a:cs typeface="+mn-cs"/>
                        </a:rPr>
                        <a:t>while systematically excluding people who did not participate in</a:t>
                      </a:r>
                      <a:r>
                        <a:rPr lang="en-US" sz="1500" b="0" u="sng" kern="1200" dirty="0">
                          <a:solidFill>
                            <a:srgbClr val="0070C0"/>
                          </a:solidFill>
                          <a:effectLst/>
                          <a:latin typeface="+mn-lt"/>
                          <a:ea typeface="+mn-ea"/>
                          <a:cs typeface="+mn-cs"/>
                        </a:rPr>
                        <a:t>…</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The rising prevalence of … emphasizes the need to understand</a:t>
                      </a:r>
                      <a:r>
                        <a:rPr lang="en-US" sz="1500" b="0" u="sng" kern="1200" dirty="0">
                          <a:solidFill>
                            <a:srgbClr val="0070C0"/>
                          </a:solidFill>
                          <a:effectLst/>
                          <a:latin typeface="+mn-lt"/>
                          <a:ea typeface="+mn-ea"/>
                          <a:cs typeface="+mn-cs"/>
                        </a:rPr>
                        <a:t>…</a:t>
                      </a:r>
                    </a:p>
                    <a:p>
                      <a:pPr marL="285750" lvl="0" indent="-285750">
                        <a:buFont typeface="Arial" panose="020B0604020202020204" pitchFamily="34" charset="0"/>
                        <a:buChar char="•"/>
                      </a:pPr>
                      <a:endParaRPr lang="en-HK" sz="1500" b="0" kern="1200" dirty="0">
                        <a:solidFill>
                          <a:srgbClr val="0070C0"/>
                        </a:solidFill>
                        <a:effectLst/>
                        <a:latin typeface="+mn-lt"/>
                        <a:ea typeface="+mn-ea"/>
                        <a:cs typeface="+mn-cs"/>
                      </a:endParaRPr>
                    </a:p>
                    <a:p>
                      <a:pPr marL="285750" lvl="0" indent="-285750">
                        <a:buFont typeface="Arial" panose="020B0604020202020204" pitchFamily="34" charset="0"/>
                        <a:buChar char="•"/>
                      </a:pPr>
                      <a:r>
                        <a:rPr lang="en-US" sz="1500" b="1" u="sng" kern="1200" dirty="0">
                          <a:solidFill>
                            <a:srgbClr val="0070C0"/>
                          </a:solidFill>
                          <a:effectLst/>
                          <a:latin typeface="+mn-lt"/>
                          <a:ea typeface="+mn-ea"/>
                          <a:cs typeface="+mn-cs"/>
                        </a:rPr>
                        <a:t>The few existing studies which analysed…</a:t>
                      </a:r>
                      <a:r>
                        <a:rPr lang="en-US" sz="1500" b="1" kern="1200" dirty="0">
                          <a:solidFill>
                            <a:srgbClr val="0070C0"/>
                          </a:solidFill>
                          <a:effectLst/>
                          <a:latin typeface="+mn-lt"/>
                          <a:ea typeface="+mn-ea"/>
                          <a:cs typeface="+mn-cs"/>
                        </a:rPr>
                        <a:t> </a:t>
                      </a:r>
                      <a:r>
                        <a:rPr lang="en-US" sz="1500" b="1" u="sng" kern="1200" dirty="0">
                          <a:solidFill>
                            <a:srgbClr val="0070C0"/>
                          </a:solidFill>
                          <a:effectLst/>
                          <a:latin typeface="+mn-lt"/>
                          <a:ea typeface="+mn-ea"/>
                          <a:cs typeface="+mn-cs"/>
                        </a:rPr>
                        <a:t>did not focus on…or could not capture the long-term…due to data limitations.</a:t>
                      </a:r>
                      <a:endParaRPr lang="en-HK" sz="1500" b="1" kern="1200" dirty="0">
                        <a:solidFill>
                          <a:srgbClr val="0070C0"/>
                        </a:solidFill>
                        <a:effectLst/>
                        <a:latin typeface="+mn-lt"/>
                        <a:ea typeface="+mn-ea"/>
                        <a:cs typeface="+mn-cs"/>
                      </a:endParaRPr>
                    </a:p>
                    <a:p>
                      <a:endParaRPr lang="en-US" sz="1500" b="0" dirty="0">
                        <a:solidFill>
                          <a:srgbClr val="0070C0"/>
                        </a:solidFill>
                      </a:endParaRPr>
                    </a:p>
                  </a:txBody>
                  <a:tcPr>
                    <a:solidFill>
                      <a:schemeClr val="bg2"/>
                    </a:solidFill>
                  </a:tcPr>
                </a:tc>
                <a:extLst>
                  <a:ext uri="{0D108BD9-81ED-4DB2-BD59-A6C34878D82A}">
                    <a16:rowId xmlns:a16="http://schemas.microsoft.com/office/drawing/2014/main" val="2165139039"/>
                  </a:ext>
                </a:extLst>
              </a:tr>
            </a:tbl>
          </a:graphicData>
        </a:graphic>
      </p:graphicFrame>
      <p:sp>
        <p:nvSpPr>
          <p:cNvPr id="2" name="TextBox 1">
            <a:extLst>
              <a:ext uri="{FF2B5EF4-FFF2-40B4-BE49-F238E27FC236}">
                <a16:creationId xmlns:a16="http://schemas.microsoft.com/office/drawing/2014/main" id="{862D5642-C567-4A38-90DB-8B773E02AB28}"/>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40</a:t>
            </a:fld>
            <a:endParaRPr lang="en-GB" dirty="0">
              <a:solidFill>
                <a:schemeClr val="bg1"/>
              </a:solidFill>
            </a:endParaRPr>
          </a:p>
        </p:txBody>
      </p:sp>
    </p:spTree>
    <p:extLst>
      <p:ext uri="{BB962C8B-B14F-4D97-AF65-F5344CB8AC3E}">
        <p14:creationId xmlns:p14="http://schemas.microsoft.com/office/powerpoint/2010/main" val="213104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6E82-60AC-7149-AD08-1C0BB3C4FAC4}"/>
              </a:ext>
            </a:extLst>
          </p:cNvPr>
          <p:cNvSpPr>
            <a:spLocks noGrp="1"/>
          </p:cNvSpPr>
          <p:nvPr>
            <p:ph type="title"/>
          </p:nvPr>
        </p:nvSpPr>
        <p:spPr>
          <a:xfrm>
            <a:off x="2216679" y="371919"/>
            <a:ext cx="8911687" cy="863727"/>
          </a:xfrm>
        </p:spPr>
        <p:txBody>
          <a:bodyPr/>
          <a:lstStyle/>
          <a:p>
            <a:r>
              <a:rPr lang="en-US" dirty="0"/>
              <a:t>Task</a:t>
            </a:r>
            <a:r>
              <a:rPr lang="zh-CN" altLang="en-US" dirty="0"/>
              <a:t> </a:t>
            </a:r>
            <a:r>
              <a:rPr lang="en-US" altLang="zh-CN" dirty="0"/>
              <a:t>4</a:t>
            </a:r>
            <a:endParaRPr lang="en-US" dirty="0"/>
          </a:p>
        </p:txBody>
      </p:sp>
      <p:sp>
        <p:nvSpPr>
          <p:cNvPr id="3" name="Content Placeholder 2">
            <a:extLst>
              <a:ext uri="{FF2B5EF4-FFF2-40B4-BE49-F238E27FC236}">
                <a16:creationId xmlns:a16="http://schemas.microsoft.com/office/drawing/2014/main" id="{A71AE769-0111-E740-B12F-C6C4D201977F}"/>
              </a:ext>
            </a:extLst>
          </p:cNvPr>
          <p:cNvSpPr>
            <a:spLocks noGrp="1"/>
          </p:cNvSpPr>
          <p:nvPr>
            <p:ph idx="1"/>
          </p:nvPr>
        </p:nvSpPr>
        <p:spPr>
          <a:xfrm>
            <a:off x="2216679" y="1487837"/>
            <a:ext cx="8915400" cy="863728"/>
          </a:xfrm>
        </p:spPr>
        <p:txBody>
          <a:bodyPr>
            <a:normAutofit/>
          </a:bodyPr>
          <a:lstStyle/>
          <a:p>
            <a:pPr marL="0" indent="0">
              <a:buNone/>
            </a:pPr>
            <a:r>
              <a:rPr lang="en-US" altLang="zh-CN" sz="2000" dirty="0"/>
              <a:t>5.</a:t>
            </a:r>
            <a:r>
              <a:rPr lang="zh-CN" altLang="en-US" sz="2000" dirty="0"/>
              <a:t> </a:t>
            </a:r>
            <a:r>
              <a:rPr lang="en-HK" sz="2000" dirty="0"/>
              <a:t>What are the phrases used for highlighting the significance of the research?</a:t>
            </a:r>
          </a:p>
          <a:p>
            <a:pPr marL="0" indent="0">
              <a:buNone/>
            </a:pPr>
            <a:endParaRPr lang="en-US" sz="2000" dirty="0"/>
          </a:p>
        </p:txBody>
      </p:sp>
      <p:sp>
        <p:nvSpPr>
          <p:cNvPr id="4" name="TextBox 3">
            <a:extLst>
              <a:ext uri="{FF2B5EF4-FFF2-40B4-BE49-F238E27FC236}">
                <a16:creationId xmlns:a16="http://schemas.microsoft.com/office/drawing/2014/main" id="{2D8E9F79-204E-EC46-A5D5-7C6759D6CD04}"/>
              </a:ext>
            </a:extLst>
          </p:cNvPr>
          <p:cNvSpPr txBox="1"/>
          <p:nvPr/>
        </p:nvSpPr>
        <p:spPr>
          <a:xfrm>
            <a:off x="2216679" y="2351564"/>
            <a:ext cx="9232282" cy="3785652"/>
          </a:xfrm>
          <a:prstGeom prst="rect">
            <a:avLst/>
          </a:prstGeom>
          <a:noFill/>
        </p:spPr>
        <p:txBody>
          <a:bodyPr wrap="square" rtlCol="0">
            <a:spAutoFit/>
          </a:bodyPr>
          <a:lstStyle/>
          <a:p>
            <a:r>
              <a:rPr lang="en-HK" dirty="0"/>
              <a:t> </a:t>
            </a:r>
            <a:r>
              <a:rPr lang="en-HK" sz="2000" u="sng" dirty="0">
                <a:solidFill>
                  <a:srgbClr val="0070C0"/>
                </a:solidFill>
              </a:rPr>
              <a:t>Sample 1:</a:t>
            </a:r>
            <a:endParaRPr lang="en-HK" sz="2000" dirty="0">
              <a:solidFill>
                <a:srgbClr val="0070C0"/>
              </a:solidFill>
            </a:endParaRPr>
          </a:p>
          <a:p>
            <a:pPr marL="285750" lvl="0" indent="-285750">
              <a:buFont typeface="Arial" panose="020B0604020202020204" pitchFamily="34" charset="0"/>
              <a:buChar char="•"/>
            </a:pPr>
            <a:r>
              <a:rPr lang="en-US" sz="2000" dirty="0">
                <a:solidFill>
                  <a:srgbClr val="0070C0"/>
                </a:solidFill>
              </a:rPr>
              <a:t>With our continuous interest in …, we envisioned that…</a:t>
            </a:r>
          </a:p>
          <a:p>
            <a:pPr marL="285750" lvl="0" indent="-285750">
              <a:buFont typeface="Arial" panose="020B0604020202020204" pitchFamily="34" charset="0"/>
              <a:buChar char="•"/>
            </a:pPr>
            <a:endParaRPr lang="en-HK" sz="2000" dirty="0">
              <a:solidFill>
                <a:srgbClr val="0070C0"/>
              </a:solidFill>
            </a:endParaRPr>
          </a:p>
          <a:p>
            <a:pPr marL="285750" lvl="0" indent="-285750">
              <a:buFont typeface="Arial" panose="020B0604020202020204" pitchFamily="34" charset="0"/>
              <a:buChar char="•"/>
            </a:pPr>
            <a:r>
              <a:rPr lang="en-US" sz="2000" dirty="0">
                <a:solidFill>
                  <a:srgbClr val="0070C0"/>
                </a:solidFill>
              </a:rPr>
              <a:t>The present work provides important insights and guiding principles into…</a:t>
            </a:r>
          </a:p>
          <a:p>
            <a:pPr lvl="0"/>
            <a:endParaRPr lang="en-US" sz="2000" dirty="0">
              <a:solidFill>
                <a:srgbClr val="0070C0"/>
              </a:solidFill>
            </a:endParaRPr>
          </a:p>
          <a:p>
            <a:pPr lvl="0"/>
            <a:endParaRPr lang="en-HK" sz="2000" dirty="0">
              <a:solidFill>
                <a:srgbClr val="0070C0"/>
              </a:solidFill>
            </a:endParaRPr>
          </a:p>
          <a:p>
            <a:r>
              <a:rPr lang="en-HK" sz="2000" u="sng" dirty="0">
                <a:solidFill>
                  <a:srgbClr val="0070C0"/>
                </a:solidFill>
              </a:rPr>
              <a:t>Sample 2:</a:t>
            </a:r>
            <a:endParaRPr lang="en-HK" sz="2000" dirty="0">
              <a:solidFill>
                <a:srgbClr val="0070C0"/>
              </a:solidFill>
            </a:endParaRPr>
          </a:p>
          <a:p>
            <a:pPr marL="285750" lvl="0" indent="-285750">
              <a:buFont typeface="Arial" panose="020B0604020202020204" pitchFamily="34" charset="0"/>
              <a:buChar char="•"/>
            </a:pPr>
            <a:r>
              <a:rPr lang="en-US" sz="2000" dirty="0">
                <a:solidFill>
                  <a:srgbClr val="0070C0"/>
                </a:solidFill>
              </a:rPr>
              <a:t>In the current study, we address these gaps in the literature by examining the relationship between…</a:t>
            </a:r>
          </a:p>
          <a:p>
            <a:pPr marL="285750" lvl="0" indent="-285750">
              <a:buFont typeface="Arial" panose="020B0604020202020204" pitchFamily="34" charset="0"/>
              <a:buChar char="•"/>
            </a:pPr>
            <a:endParaRPr lang="en-HK" sz="2000" dirty="0">
              <a:solidFill>
                <a:srgbClr val="0070C0"/>
              </a:solidFill>
            </a:endParaRPr>
          </a:p>
          <a:p>
            <a:pPr marL="285750" lvl="0" indent="-285750">
              <a:buFont typeface="Arial" panose="020B0604020202020204" pitchFamily="34" charset="0"/>
              <a:buChar char="•"/>
            </a:pPr>
            <a:r>
              <a:rPr lang="en-US" sz="2000" dirty="0">
                <a:solidFill>
                  <a:srgbClr val="0070C0"/>
                </a:solidFill>
              </a:rPr>
              <a:t>As a result, we are better able to differentiate the consequences of…</a:t>
            </a:r>
          </a:p>
        </p:txBody>
      </p:sp>
      <p:sp>
        <p:nvSpPr>
          <p:cNvPr id="6" name="TextBox 5">
            <a:extLst>
              <a:ext uri="{FF2B5EF4-FFF2-40B4-BE49-F238E27FC236}">
                <a16:creationId xmlns:a16="http://schemas.microsoft.com/office/drawing/2014/main" id="{C78D1FF7-8AEE-4371-BF85-F721609368D8}"/>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41</a:t>
            </a:fld>
            <a:endParaRPr lang="en-GB" dirty="0">
              <a:solidFill>
                <a:schemeClr val="bg1"/>
              </a:solidFill>
            </a:endParaRPr>
          </a:p>
        </p:txBody>
      </p:sp>
    </p:spTree>
    <p:extLst>
      <p:ext uri="{BB962C8B-B14F-4D97-AF65-F5344CB8AC3E}">
        <p14:creationId xmlns:p14="http://schemas.microsoft.com/office/powerpoint/2010/main" val="375106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BB91-EEC0-7D4A-828F-257E0C3B20D2}"/>
              </a:ext>
            </a:extLst>
          </p:cNvPr>
          <p:cNvSpPr>
            <a:spLocks noGrp="1"/>
          </p:cNvSpPr>
          <p:nvPr>
            <p:ph type="title"/>
          </p:nvPr>
        </p:nvSpPr>
        <p:spPr>
          <a:xfrm>
            <a:off x="1758134" y="300465"/>
            <a:ext cx="8911687" cy="739741"/>
          </a:xfrm>
        </p:spPr>
        <p:txBody>
          <a:bodyPr/>
          <a:lstStyle/>
          <a:p>
            <a:r>
              <a:rPr lang="en-US" dirty="0"/>
              <a:t>Task</a:t>
            </a:r>
            <a:r>
              <a:rPr lang="zh-CN" altLang="en-US" dirty="0"/>
              <a:t> </a:t>
            </a:r>
            <a:r>
              <a:rPr lang="en-US" altLang="zh-CN" dirty="0"/>
              <a:t>5</a:t>
            </a:r>
            <a:endParaRPr lang="en-US" dirty="0"/>
          </a:p>
        </p:txBody>
      </p:sp>
      <p:sp>
        <p:nvSpPr>
          <p:cNvPr id="3" name="Content Placeholder 2">
            <a:extLst>
              <a:ext uri="{FF2B5EF4-FFF2-40B4-BE49-F238E27FC236}">
                <a16:creationId xmlns:a16="http://schemas.microsoft.com/office/drawing/2014/main" id="{0F189DCA-880B-314A-9F5B-B231C9DDC29F}"/>
              </a:ext>
            </a:extLst>
          </p:cNvPr>
          <p:cNvSpPr>
            <a:spLocks noGrp="1"/>
          </p:cNvSpPr>
          <p:nvPr>
            <p:ph idx="1"/>
          </p:nvPr>
        </p:nvSpPr>
        <p:spPr>
          <a:xfrm>
            <a:off x="1638300" y="1076839"/>
            <a:ext cx="8915400" cy="4547371"/>
          </a:xfrm>
        </p:spPr>
        <p:txBody>
          <a:bodyPr/>
          <a:lstStyle/>
          <a:p>
            <a:pPr>
              <a:lnSpc>
                <a:spcPct val="150000"/>
              </a:lnSpc>
            </a:pPr>
            <a:r>
              <a:rPr lang="en-HK" sz="1600" b="1" dirty="0"/>
              <a:t>Part I:</a:t>
            </a:r>
            <a:r>
              <a:rPr lang="en-HK" sz="1600" dirty="0"/>
              <a:t> Select a journal article in your discipline that you have read recently. Review the introduction section of the article and identify the moves for writing up the Introduction. Pay attention to the language features and the phrases for achieving the moves as well. Share your findings with a partner. Then, report your findings to the class.</a:t>
            </a:r>
          </a:p>
          <a:p>
            <a:pPr>
              <a:lnSpc>
                <a:spcPct val="150000"/>
              </a:lnSpc>
            </a:pPr>
            <a:r>
              <a:rPr lang="en-US" sz="1600" b="1" dirty="0"/>
              <a:t>P</a:t>
            </a:r>
            <a:r>
              <a:rPr lang="en-HK" sz="1600" b="1" dirty="0"/>
              <a:t>art II: </a:t>
            </a:r>
            <a:r>
              <a:rPr lang="en-HK" sz="1600" dirty="0"/>
              <a:t>Ask </a:t>
            </a:r>
            <a:r>
              <a:rPr lang="en-HK" sz="1600" dirty="0" err="1"/>
              <a:t>ChatGPT</a:t>
            </a:r>
            <a:r>
              <a:rPr lang="en-HK" sz="1600" dirty="0"/>
              <a:t> to analyse the structure and the language features of the introduction section of the article you have just analysed. Compare its analysis results with yours. What specific features about the structure and language do you notice? Do you think these features are common in your discipline?  </a:t>
            </a:r>
          </a:p>
          <a:p>
            <a:pPr>
              <a:lnSpc>
                <a:spcPct val="150000"/>
              </a:lnSpc>
            </a:pPr>
            <a:endParaRPr lang="en-HK" sz="1600" b="1" dirty="0"/>
          </a:p>
          <a:p>
            <a:pPr>
              <a:lnSpc>
                <a:spcPct val="150000"/>
              </a:lnSpc>
            </a:pPr>
            <a:endParaRPr lang="en-HK" dirty="0"/>
          </a:p>
          <a:p>
            <a:endParaRPr lang="en-US" dirty="0"/>
          </a:p>
        </p:txBody>
      </p:sp>
      <p:graphicFrame>
        <p:nvGraphicFramePr>
          <p:cNvPr id="4" name="Table 3">
            <a:extLst>
              <a:ext uri="{FF2B5EF4-FFF2-40B4-BE49-F238E27FC236}">
                <a16:creationId xmlns:a16="http://schemas.microsoft.com/office/drawing/2014/main" id="{19AD3B03-6051-584A-96AD-4012C38E7485}"/>
              </a:ext>
            </a:extLst>
          </p:cNvPr>
          <p:cNvGraphicFramePr>
            <a:graphicFrameLocks noGrp="1"/>
          </p:cNvGraphicFramePr>
          <p:nvPr/>
        </p:nvGraphicFramePr>
        <p:xfrm>
          <a:off x="1758134" y="4762380"/>
          <a:ext cx="9226361" cy="2037562"/>
        </p:xfrm>
        <a:graphic>
          <a:graphicData uri="http://schemas.openxmlformats.org/drawingml/2006/table">
            <a:tbl>
              <a:tblPr firstRow="1" firstCol="1" bandRow="1">
                <a:tableStyleId>{5C22544A-7EE6-4342-B048-85BDC9FD1C3A}</a:tableStyleId>
              </a:tblPr>
              <a:tblGrid>
                <a:gridCol w="9226361">
                  <a:extLst>
                    <a:ext uri="{9D8B030D-6E8A-4147-A177-3AD203B41FA5}">
                      <a16:colId xmlns:a16="http://schemas.microsoft.com/office/drawing/2014/main" val="2594068916"/>
                    </a:ext>
                  </a:extLst>
                </a:gridCol>
              </a:tblGrid>
              <a:tr h="2037562">
                <a:tc>
                  <a:txBody>
                    <a:bodyPr/>
                    <a:lstStyle/>
                    <a:p>
                      <a:pPr algn="just">
                        <a:lnSpc>
                          <a:spcPct val="115000"/>
                        </a:lnSpc>
                        <a:spcAft>
                          <a:spcPts val="1000"/>
                        </a:spcAft>
                      </a:pPr>
                      <a:r>
                        <a:rPr lang="en-HK" sz="1800" b="1" dirty="0">
                          <a:solidFill>
                            <a:schemeClr val="tx1"/>
                          </a:solidFill>
                          <a:effectLst/>
                        </a:rPr>
                        <a:t>Extended Task (Homework): </a:t>
                      </a:r>
                    </a:p>
                    <a:p>
                      <a:pPr algn="just">
                        <a:lnSpc>
                          <a:spcPct val="115000"/>
                        </a:lnSpc>
                        <a:spcAft>
                          <a:spcPts val="1000"/>
                        </a:spcAft>
                      </a:pPr>
                      <a:r>
                        <a:rPr lang="en-HK" sz="1800" b="0" dirty="0">
                          <a:solidFill>
                            <a:schemeClr val="tx1"/>
                          </a:solidFill>
                          <a:effectLst/>
                        </a:rPr>
                        <a:t>Select a thesis in your discipline. You can visit HKBU Institutional Repository </a:t>
                      </a:r>
                      <a:r>
                        <a:rPr lang="en-US" sz="1800" b="0" u="sng" dirty="0">
                          <a:solidFill>
                            <a:srgbClr val="0070C0"/>
                          </a:solidFill>
                          <a:effectLst/>
                        </a:rPr>
                        <a:t>https://scholars.hkbu.edu.hk/en/studentTheses/</a:t>
                      </a:r>
                      <a:r>
                        <a:rPr lang="en-US" sz="1800" b="0" dirty="0">
                          <a:solidFill>
                            <a:schemeClr val="tx1"/>
                          </a:solidFill>
                          <a:effectLst/>
                        </a:rPr>
                        <a:t>to look for a thesis in your field. </a:t>
                      </a:r>
                      <a:r>
                        <a:rPr lang="en-HK" sz="1800" b="0" dirty="0">
                          <a:solidFill>
                            <a:schemeClr val="tx1"/>
                          </a:solidFill>
                          <a:effectLst/>
                        </a:rPr>
                        <a:t>Review the introduction section of the article and identify the moves for writing up the Introduction and analyse the language features.</a:t>
                      </a:r>
                      <a:endParaRPr lang="en-HK" sz="18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407336986"/>
                  </a:ext>
                </a:extLst>
              </a:tr>
            </a:tbl>
          </a:graphicData>
        </a:graphic>
      </p:graphicFrame>
      <p:sp>
        <p:nvSpPr>
          <p:cNvPr id="5" name="Slide Number Placeholder 4"/>
          <p:cNvSpPr>
            <a:spLocks noGrp="1"/>
          </p:cNvSpPr>
          <p:nvPr>
            <p:ph type="sldNum" sz="quarter" idx="12"/>
          </p:nvPr>
        </p:nvSpPr>
        <p:spPr/>
        <p:txBody>
          <a:bodyPr/>
          <a:lstStyle/>
          <a:p>
            <a:fld id="{D57F1E4F-1CFF-5643-939E-217C01CDF565}" type="slidenum">
              <a:rPr lang="en-US" smtClean="0"/>
              <a:pPr/>
              <a:t>42</a:t>
            </a:fld>
            <a:endParaRPr lang="en-US" dirty="0"/>
          </a:p>
        </p:txBody>
      </p:sp>
      <p:sp>
        <p:nvSpPr>
          <p:cNvPr id="6" name="Freeform 2">
            <a:extLst>
              <a:ext uri="{FF2B5EF4-FFF2-40B4-BE49-F238E27FC236}">
                <a16:creationId xmlns:a16="http://schemas.microsoft.com/office/drawing/2014/main" id="{A9BBB875-C164-40FC-8917-E7D82AB84A00}"/>
              </a:ext>
            </a:extLst>
          </p:cNvPr>
          <p:cNvSpPr/>
          <p:nvPr/>
        </p:nvSpPr>
        <p:spPr>
          <a:xfrm flipH="1">
            <a:off x="897622" y="3132772"/>
            <a:ext cx="649224" cy="902333"/>
          </a:xfrm>
          <a:custGeom>
            <a:avLst/>
            <a:gdLst/>
            <a:ahLst/>
            <a:cxnLst/>
            <a:rect l="l" t="t" r="r" b="b"/>
            <a:pathLst>
              <a:path w="6964299" h="8229600">
                <a:moveTo>
                  <a:pt x="0" y="0"/>
                </a:moveTo>
                <a:lnTo>
                  <a:pt x="6964299" y="0"/>
                </a:lnTo>
                <a:lnTo>
                  <a:pt x="6964299" y="8229600"/>
                </a:lnTo>
                <a:lnTo>
                  <a:pt x="0" y="8229600"/>
                </a:lnTo>
                <a:lnTo>
                  <a:pt x="0" y="0"/>
                </a:lnTo>
                <a:close/>
              </a:path>
            </a:pathLst>
          </a:custGeom>
          <a:blipFill>
            <a:blip r:embed="rId2"/>
            <a:stretch>
              <a:fillRect/>
            </a:stretch>
          </a:blipFill>
        </p:spPr>
        <p:txBody>
          <a:bodyPr/>
          <a:lstStyle/>
          <a:p>
            <a:endParaRPr lang="en-HK"/>
          </a:p>
        </p:txBody>
      </p:sp>
    </p:spTree>
    <p:extLst>
      <p:ext uri="{BB962C8B-B14F-4D97-AF65-F5344CB8AC3E}">
        <p14:creationId xmlns:p14="http://schemas.microsoft.com/office/powerpoint/2010/main" val="1827837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2074-DE89-7242-96D1-27390D4649AD}"/>
              </a:ext>
            </a:extLst>
          </p:cNvPr>
          <p:cNvSpPr>
            <a:spLocks noGrp="1"/>
          </p:cNvSpPr>
          <p:nvPr>
            <p:ph type="title"/>
          </p:nvPr>
        </p:nvSpPr>
        <p:spPr>
          <a:xfrm>
            <a:off x="2143474" y="329899"/>
            <a:ext cx="8911687" cy="1280890"/>
          </a:xfrm>
        </p:spPr>
        <p:txBody>
          <a:bodyPr/>
          <a:lstStyle/>
          <a:p>
            <a:r>
              <a:rPr lang="en-US" dirty="0"/>
              <a:t>Task</a:t>
            </a:r>
            <a:r>
              <a:rPr lang="zh-CN" altLang="en-US" dirty="0"/>
              <a:t> </a:t>
            </a:r>
            <a:r>
              <a:rPr lang="en-US" altLang="zh-CN" dirty="0"/>
              <a:t>6</a:t>
            </a:r>
            <a:endParaRPr lang="en-US" dirty="0"/>
          </a:p>
        </p:txBody>
      </p:sp>
      <p:sp>
        <p:nvSpPr>
          <p:cNvPr id="3" name="Content Placeholder 2">
            <a:extLst>
              <a:ext uri="{FF2B5EF4-FFF2-40B4-BE49-F238E27FC236}">
                <a16:creationId xmlns:a16="http://schemas.microsoft.com/office/drawing/2014/main" id="{8DDAFF02-7BBE-1241-A141-4E4A24F2CB51}"/>
              </a:ext>
            </a:extLst>
          </p:cNvPr>
          <p:cNvSpPr>
            <a:spLocks noGrp="1"/>
          </p:cNvSpPr>
          <p:nvPr>
            <p:ph idx="1"/>
          </p:nvPr>
        </p:nvSpPr>
        <p:spPr>
          <a:xfrm>
            <a:off x="2139761" y="1425845"/>
            <a:ext cx="8915400" cy="4454381"/>
          </a:xfrm>
        </p:spPr>
        <p:txBody>
          <a:bodyPr>
            <a:normAutofit/>
          </a:bodyPr>
          <a:lstStyle/>
          <a:p>
            <a:pPr marL="0" indent="0">
              <a:buNone/>
            </a:pPr>
            <a:r>
              <a:rPr lang="en-HK" b="1" dirty="0"/>
              <a:t>Planning for the Introduction of Your Research</a:t>
            </a:r>
            <a:r>
              <a:rPr lang="en-HK" dirty="0"/>
              <a:t> </a:t>
            </a:r>
          </a:p>
          <a:p>
            <a:pPr marL="0" indent="0">
              <a:buNone/>
            </a:pPr>
            <a:r>
              <a:rPr lang="en-HK" dirty="0"/>
              <a:t>Now think about the introduction of your own research. Use the space below to make notes. After that, present your ideas to a classmate and explain why you have such a plan.</a:t>
            </a:r>
          </a:p>
          <a:p>
            <a:endParaRPr lang="en-HK" dirty="0"/>
          </a:p>
          <a:p>
            <a:pPr lvl="0"/>
            <a:r>
              <a:rPr lang="en-HK" dirty="0"/>
              <a:t>What are the key components in the introduction of your own research?</a:t>
            </a:r>
          </a:p>
          <a:p>
            <a:endParaRPr lang="en-HK" dirty="0"/>
          </a:p>
          <a:p>
            <a:pPr marL="0" indent="0">
              <a:buNone/>
            </a:pPr>
            <a:r>
              <a:rPr lang="en-HK" dirty="0"/>
              <a:t> </a:t>
            </a:r>
          </a:p>
          <a:p>
            <a:pPr lvl="0"/>
            <a:r>
              <a:rPr lang="en-HK" dirty="0"/>
              <a:t>What is the organisation pattern of the introduction? What are the moves? Why do you organize the ideas in this way?</a:t>
            </a:r>
          </a:p>
          <a:p>
            <a:pPr marL="0" indent="0">
              <a:buNone/>
            </a:pPr>
            <a:r>
              <a:rPr lang="en-HK" dirty="0"/>
              <a:t> </a:t>
            </a:r>
          </a:p>
          <a:p>
            <a:pPr marL="0" indent="0">
              <a:buNone/>
            </a:pPr>
            <a:endParaRPr lang="en-HK"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847900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A147-13B3-9147-B9DA-D8A50C2CFAC5}"/>
              </a:ext>
            </a:extLst>
          </p:cNvPr>
          <p:cNvSpPr>
            <a:spLocks noGrp="1"/>
          </p:cNvSpPr>
          <p:nvPr>
            <p:ph type="title"/>
          </p:nvPr>
        </p:nvSpPr>
        <p:spPr>
          <a:xfrm>
            <a:off x="1934933" y="329899"/>
            <a:ext cx="8911687" cy="1280890"/>
          </a:xfrm>
        </p:spPr>
        <p:txBody>
          <a:bodyPr/>
          <a:lstStyle/>
          <a:p>
            <a:r>
              <a:rPr lang="en-US" dirty="0"/>
              <a:t>Task</a:t>
            </a:r>
            <a:r>
              <a:rPr lang="zh-CN" altLang="en-US" dirty="0"/>
              <a:t> </a:t>
            </a:r>
            <a:r>
              <a:rPr lang="en-US" altLang="zh-CN" dirty="0"/>
              <a:t>7</a:t>
            </a:r>
            <a:endParaRPr lang="en-US" dirty="0"/>
          </a:p>
        </p:txBody>
      </p:sp>
      <p:sp>
        <p:nvSpPr>
          <p:cNvPr id="3" name="Content Placeholder 2">
            <a:extLst>
              <a:ext uri="{FF2B5EF4-FFF2-40B4-BE49-F238E27FC236}">
                <a16:creationId xmlns:a16="http://schemas.microsoft.com/office/drawing/2014/main" id="{B288CADB-FDBA-2B46-990C-EFF196E095A7}"/>
              </a:ext>
            </a:extLst>
          </p:cNvPr>
          <p:cNvSpPr>
            <a:spLocks noGrp="1"/>
          </p:cNvSpPr>
          <p:nvPr>
            <p:ph idx="1"/>
          </p:nvPr>
        </p:nvSpPr>
        <p:spPr>
          <a:xfrm>
            <a:off x="1934933" y="1152907"/>
            <a:ext cx="9350348" cy="5385661"/>
          </a:xfrm>
        </p:spPr>
        <p:txBody>
          <a:bodyPr>
            <a:normAutofit/>
          </a:bodyPr>
          <a:lstStyle/>
          <a:p>
            <a:pPr marL="0" indent="0">
              <a:lnSpc>
                <a:spcPct val="150000"/>
              </a:lnSpc>
              <a:buNone/>
            </a:pPr>
            <a:r>
              <a:rPr lang="en-HK" sz="1700" b="1" dirty="0"/>
              <a:t>Introducing Your Research Verbally</a:t>
            </a:r>
            <a:endParaRPr lang="en-HK" sz="1700" dirty="0"/>
          </a:p>
          <a:p>
            <a:pPr marL="0" indent="0">
              <a:lnSpc>
                <a:spcPct val="150000"/>
              </a:lnSpc>
              <a:buNone/>
            </a:pPr>
            <a:r>
              <a:rPr lang="en-HK" sz="1700" dirty="0"/>
              <a:t>Postgraduate students have many opportunities to introduce their research verbally to specialist or non-specialist audiences in different contexts e.g. academic conferences, candidature confirmation seminars, oral defenses (viva), departmental seminars, round-table discussions, lab meetings with thesis supervisors and fellow research postgraduate students, 3-minute thesis competitions. Therefore, it is important for you to be able to verbally introduce your research to others in a concise and organised way.</a:t>
            </a:r>
          </a:p>
          <a:p>
            <a:pPr marL="0" indent="0">
              <a:lnSpc>
                <a:spcPct val="150000"/>
              </a:lnSpc>
              <a:buNone/>
            </a:pPr>
            <a:r>
              <a:rPr lang="en-HK" sz="1700" dirty="0"/>
              <a:t>When introducing your research to others, you need to consider the </a:t>
            </a:r>
            <a:r>
              <a:rPr lang="en-HK" sz="1700" b="1" dirty="0"/>
              <a:t>audience</a:t>
            </a:r>
            <a:r>
              <a:rPr lang="en-HK" sz="1700" dirty="0"/>
              <a:t> (Is s/he a specialist or non-specialist in your field? What does s/he want to know about your research?), </a:t>
            </a:r>
            <a:r>
              <a:rPr lang="en-HK" sz="1700" b="1" dirty="0"/>
              <a:t>purpose </a:t>
            </a:r>
            <a:r>
              <a:rPr lang="en-HK" sz="1700" dirty="0"/>
              <a:t>(Is the purpose of the speech to inform/persuade/inspire?), and the </a:t>
            </a:r>
            <a:r>
              <a:rPr lang="en-HK" sz="1700" b="1" dirty="0"/>
              <a:t>structure</a:t>
            </a:r>
            <a:r>
              <a:rPr lang="en-HK" sz="1700" dirty="0"/>
              <a:t> (How many sections are there? How can you help the audience follow the logical flow of ideas more easily?) of your speech.</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092678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1A7E3-CBDF-5F44-A18D-ACD764C7F23D}"/>
              </a:ext>
            </a:extLst>
          </p:cNvPr>
          <p:cNvSpPr>
            <a:spLocks noGrp="1"/>
          </p:cNvSpPr>
          <p:nvPr>
            <p:ph idx="1"/>
          </p:nvPr>
        </p:nvSpPr>
        <p:spPr>
          <a:xfrm>
            <a:off x="1548900" y="203200"/>
            <a:ext cx="10104896" cy="6654800"/>
          </a:xfrm>
        </p:spPr>
        <p:txBody>
          <a:bodyPr>
            <a:normAutofit fontScale="92500" lnSpcReduction="10000"/>
          </a:bodyPr>
          <a:lstStyle/>
          <a:p>
            <a:pPr marL="0" indent="0">
              <a:buNone/>
            </a:pPr>
            <a:r>
              <a:rPr lang="en-HK" sz="1700" dirty="0"/>
              <a:t>At the end of this course, you will be required to introduce your research to your fellow classmates in 3 minutes (Oral Presentation </a:t>
            </a:r>
            <a:r>
              <a:rPr lang="en-HK" sz="1700"/>
              <a:t>Assessment 3). </a:t>
            </a:r>
            <a:r>
              <a:rPr lang="en-HK" sz="1700" dirty="0"/>
              <a:t>Now, practice introducing your research to a classmate who may or may not be a specialist in your field. </a:t>
            </a:r>
          </a:p>
          <a:p>
            <a:pPr marL="0" indent="0">
              <a:buNone/>
            </a:pPr>
            <a:r>
              <a:rPr lang="en-HK" sz="1700" dirty="0"/>
              <a:t>Use the following guiding questions to help you prepare a two-minute speech introducing your research:</a:t>
            </a:r>
          </a:p>
          <a:p>
            <a:pPr marL="0" indent="0">
              <a:buNone/>
            </a:pPr>
            <a:endParaRPr lang="en-HK" sz="1700" dirty="0"/>
          </a:p>
          <a:p>
            <a:pPr marL="0" lvl="0" indent="0">
              <a:buNone/>
            </a:pPr>
            <a:r>
              <a:rPr lang="en-HK" sz="1500" i="1" dirty="0">
                <a:solidFill>
                  <a:srgbClr val="0070C0"/>
                </a:solidFill>
              </a:rPr>
              <a:t>1. What is the general field of your research?</a:t>
            </a:r>
          </a:p>
          <a:p>
            <a:pPr marL="0" lvl="0" indent="0">
              <a:buNone/>
            </a:pPr>
            <a:r>
              <a:rPr lang="en-HK" sz="1500" i="1" dirty="0">
                <a:solidFill>
                  <a:srgbClr val="0070C0"/>
                </a:solidFill>
              </a:rPr>
              <a:t>2. What is the particular topic within this field that you are interested in?</a:t>
            </a:r>
          </a:p>
          <a:p>
            <a:pPr marL="0" lvl="0" indent="0">
              <a:buNone/>
            </a:pPr>
            <a:r>
              <a:rPr lang="en-HK" sz="1500" i="1" dirty="0">
                <a:solidFill>
                  <a:srgbClr val="0070C0"/>
                </a:solidFill>
              </a:rPr>
              <a:t>3. What specific problems or questions are you interested in?</a:t>
            </a:r>
          </a:p>
          <a:p>
            <a:pPr marL="0" lvl="0" indent="0">
              <a:buNone/>
            </a:pPr>
            <a:r>
              <a:rPr lang="en-HK" sz="1500" i="1" dirty="0">
                <a:solidFill>
                  <a:srgbClr val="0070C0"/>
                </a:solidFill>
              </a:rPr>
              <a:t>4. Why are these questions/problems important?</a:t>
            </a:r>
          </a:p>
          <a:p>
            <a:pPr marL="0" lvl="0" indent="0">
              <a:buNone/>
            </a:pPr>
            <a:r>
              <a:rPr lang="en-HK" sz="1500" i="1" dirty="0">
                <a:solidFill>
                  <a:srgbClr val="0070C0"/>
                </a:solidFill>
              </a:rPr>
              <a:t>5. What is already known about this topic? What is less known?</a:t>
            </a:r>
          </a:p>
          <a:p>
            <a:pPr marL="0" lvl="0" indent="0">
              <a:buNone/>
            </a:pPr>
            <a:r>
              <a:rPr lang="en-HK" sz="1500" i="1" dirty="0">
                <a:solidFill>
                  <a:srgbClr val="0070C0"/>
                </a:solidFill>
              </a:rPr>
              <a:t>6. How will you find out more about this topic?</a:t>
            </a:r>
          </a:p>
          <a:p>
            <a:pPr marL="0" lvl="0" indent="0">
              <a:buNone/>
            </a:pPr>
            <a:r>
              <a:rPr lang="en-HK" sz="1500" i="1" dirty="0">
                <a:solidFill>
                  <a:srgbClr val="0070C0"/>
                </a:solidFill>
              </a:rPr>
              <a:t>7. What methods of investigation will you use?</a:t>
            </a:r>
          </a:p>
          <a:p>
            <a:pPr marL="0" lvl="0" indent="0">
              <a:buNone/>
            </a:pPr>
            <a:r>
              <a:rPr lang="en-HK" sz="1500" i="1" dirty="0">
                <a:solidFill>
                  <a:srgbClr val="0070C0"/>
                </a:solidFill>
              </a:rPr>
              <a:t>8. What are the expected outcomes?</a:t>
            </a:r>
          </a:p>
          <a:p>
            <a:pPr marL="0" lvl="0" indent="0">
              <a:buNone/>
            </a:pPr>
            <a:r>
              <a:rPr lang="en-HK" sz="1500" i="1" dirty="0">
                <a:solidFill>
                  <a:srgbClr val="0070C0"/>
                </a:solidFill>
              </a:rPr>
              <a:t>9. What would be the contributions of your research?</a:t>
            </a:r>
          </a:p>
          <a:p>
            <a:pPr marL="0" lvl="0" indent="0">
              <a:buNone/>
            </a:pPr>
            <a:endParaRPr lang="en-HK" sz="1500" i="1" dirty="0">
              <a:solidFill>
                <a:srgbClr val="0070C0"/>
              </a:solidFill>
            </a:endParaRPr>
          </a:p>
          <a:p>
            <a:pPr marL="0" indent="0">
              <a:buNone/>
            </a:pPr>
            <a:r>
              <a:rPr lang="en-HK" sz="1700" dirty="0"/>
              <a:t>Give some feedback to your classmates by commenting on whether the focus of the research is clear to you and whether you think the speech is organised.</a:t>
            </a:r>
          </a:p>
          <a:p>
            <a:pPr marL="0" indent="0">
              <a:buNone/>
            </a:pPr>
            <a:endParaRPr lang="en-HK" sz="1700" dirty="0"/>
          </a:p>
          <a:p>
            <a:pPr marL="0" indent="0">
              <a:buNone/>
            </a:pPr>
            <a:r>
              <a:rPr lang="en-HK" sz="1700" dirty="0"/>
              <a:t>You can find some award-winning three-minute thesis presentations on this website: </a:t>
            </a:r>
            <a:r>
              <a:rPr lang="en-HK" u="sng" dirty="0">
                <a:hlinkClick r:id="rId2"/>
              </a:rPr>
              <a:t>https://threeminutethesis.uq.edu.au/watch-3mt</a:t>
            </a:r>
            <a:endParaRPr lang="en-US" sz="1700" dirty="0"/>
          </a:p>
          <a:p>
            <a:pPr marL="0" indent="0">
              <a:buNone/>
            </a:pPr>
            <a:endParaRPr lang="en-HK" sz="1700" dirty="0"/>
          </a:p>
        </p:txBody>
      </p:sp>
      <p:sp>
        <p:nvSpPr>
          <p:cNvPr id="5" name="TextBox 4">
            <a:extLst>
              <a:ext uri="{FF2B5EF4-FFF2-40B4-BE49-F238E27FC236}">
                <a16:creationId xmlns:a16="http://schemas.microsoft.com/office/drawing/2014/main" id="{C65B2C53-5973-40B5-B170-4F5428964019}"/>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45</a:t>
            </a:fld>
            <a:endParaRPr lang="en-GB" dirty="0">
              <a:solidFill>
                <a:schemeClr val="bg1"/>
              </a:solidFill>
            </a:endParaRPr>
          </a:p>
        </p:txBody>
      </p:sp>
    </p:spTree>
    <p:extLst>
      <p:ext uri="{BB962C8B-B14F-4D97-AF65-F5344CB8AC3E}">
        <p14:creationId xmlns:p14="http://schemas.microsoft.com/office/powerpoint/2010/main" val="1388795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9A50-BB45-C343-905E-BCF1B9401E17}"/>
              </a:ext>
            </a:extLst>
          </p:cNvPr>
          <p:cNvSpPr>
            <a:spLocks noGrp="1"/>
          </p:cNvSpPr>
          <p:nvPr>
            <p:ph type="title"/>
          </p:nvPr>
        </p:nvSpPr>
        <p:spPr>
          <a:xfrm>
            <a:off x="1673817" y="433374"/>
            <a:ext cx="8911687" cy="739741"/>
          </a:xfrm>
        </p:spPr>
        <p:txBody>
          <a:bodyPr>
            <a:normAutofit fontScale="90000"/>
          </a:bodyPr>
          <a:lstStyle/>
          <a:p>
            <a:r>
              <a:rPr lang="en-US" dirty="0"/>
              <a:t>Task</a:t>
            </a:r>
            <a:r>
              <a:rPr lang="zh-CN" altLang="en-US" dirty="0"/>
              <a:t> </a:t>
            </a:r>
            <a:r>
              <a:rPr lang="en-US" altLang="zh-CN" dirty="0"/>
              <a:t>8</a:t>
            </a:r>
            <a:br>
              <a:rPr lang="en-US" altLang="zh-CN" dirty="0"/>
            </a:br>
            <a:endParaRPr lang="en-US" dirty="0"/>
          </a:p>
        </p:txBody>
      </p:sp>
      <p:sp>
        <p:nvSpPr>
          <p:cNvPr id="3" name="Content Placeholder 2">
            <a:extLst>
              <a:ext uri="{FF2B5EF4-FFF2-40B4-BE49-F238E27FC236}">
                <a16:creationId xmlns:a16="http://schemas.microsoft.com/office/drawing/2014/main" id="{8E44A813-6E94-9647-8E8A-8716084B9FBA}"/>
              </a:ext>
            </a:extLst>
          </p:cNvPr>
          <p:cNvSpPr>
            <a:spLocks noGrp="1"/>
          </p:cNvSpPr>
          <p:nvPr>
            <p:ph idx="1"/>
          </p:nvPr>
        </p:nvSpPr>
        <p:spPr>
          <a:xfrm>
            <a:off x="1673817" y="1363851"/>
            <a:ext cx="9830795" cy="5129939"/>
          </a:xfrm>
        </p:spPr>
        <p:txBody>
          <a:bodyPr>
            <a:normAutofit/>
          </a:bodyPr>
          <a:lstStyle/>
          <a:p>
            <a:pPr marL="0" indent="0">
              <a:buNone/>
            </a:pPr>
            <a:r>
              <a:rPr lang="en-US" b="1" dirty="0"/>
              <a:t>Doing Things with Nouns (Nominalization)</a:t>
            </a:r>
            <a:endParaRPr lang="en-HK" dirty="0"/>
          </a:p>
          <a:p>
            <a:pPr marL="0" indent="0">
              <a:buNone/>
            </a:pPr>
            <a:r>
              <a:rPr lang="en-US" dirty="0"/>
              <a:t>Nominalization refers to the process of turning a word of another part of speech (usually an adjective or a verb) into a noun. To</a:t>
            </a:r>
            <a:r>
              <a:rPr lang="en-US" b="1" dirty="0"/>
              <a:t> nominalize</a:t>
            </a:r>
            <a:r>
              <a:rPr lang="en-US" dirty="0"/>
              <a:t> a word such as an adjective means to convert it into a noun (e.g. changing </a:t>
            </a:r>
            <a:r>
              <a:rPr lang="en-US" i="1" dirty="0"/>
              <a:t>popular </a:t>
            </a:r>
            <a:r>
              <a:rPr lang="en-US" dirty="0"/>
              <a:t>into </a:t>
            </a:r>
            <a:r>
              <a:rPr lang="en-US" i="1" dirty="0"/>
              <a:t>popularity</a:t>
            </a:r>
            <a:r>
              <a:rPr lang="en-US" dirty="0"/>
              <a:t>). A nominalized word (e.g. </a:t>
            </a:r>
            <a:r>
              <a:rPr lang="en-US" i="1" dirty="0"/>
              <a:t>failure</a:t>
            </a:r>
            <a:r>
              <a:rPr lang="en-US" dirty="0"/>
              <a:t>) is also called a nominalization. </a:t>
            </a:r>
            <a:endParaRPr lang="en-HK" dirty="0"/>
          </a:p>
          <a:p>
            <a:pPr marL="0" indent="0">
              <a:buNone/>
            </a:pPr>
            <a:r>
              <a:rPr lang="en-US" dirty="0"/>
              <a:t>Nominalization is an integral feature of written language and has a few advantages for writers. Nominalization:  </a:t>
            </a:r>
            <a:endParaRPr lang="en-HK" dirty="0"/>
          </a:p>
          <a:p>
            <a:pPr lvl="0"/>
            <a:r>
              <a:rPr lang="en-US" dirty="0"/>
              <a:t>enables the writer to write concisely because it allows information to be packed into a noun-phrase, so that the rest of the clause is available for adding new information. (e.g. </a:t>
            </a:r>
            <a:r>
              <a:rPr lang="en-US" i="1" dirty="0"/>
              <a:t>His </a:t>
            </a:r>
            <a:r>
              <a:rPr lang="en-US" b="1" i="1" dirty="0"/>
              <a:t>dedication</a:t>
            </a:r>
            <a:r>
              <a:rPr lang="en-US" i="1" dirty="0"/>
              <a:t> to the job is known to all his colleagues</a:t>
            </a:r>
            <a:r>
              <a:rPr lang="en-US" dirty="0"/>
              <a:t>.)</a:t>
            </a:r>
            <a:endParaRPr lang="en-HK" dirty="0"/>
          </a:p>
          <a:p>
            <a:pPr lvl="0"/>
            <a:r>
              <a:rPr lang="en-US" dirty="0"/>
              <a:t>provides a link between parts of a text. (e.g. </a:t>
            </a:r>
            <a:r>
              <a:rPr lang="en-US" i="1" dirty="0"/>
              <a:t>He behaved badly in class and was sent to detention. He was reprimanded by the discipline master and felt sorry for his </a:t>
            </a:r>
            <a:r>
              <a:rPr lang="en-US" b="1" i="1" dirty="0"/>
              <a:t>misbehavior</a:t>
            </a:r>
            <a:r>
              <a:rPr lang="en-US" dirty="0"/>
              <a:t>.)</a:t>
            </a:r>
            <a:endParaRPr lang="en-HK" dirty="0"/>
          </a:p>
          <a:p>
            <a:pPr lvl="0"/>
            <a:r>
              <a:rPr lang="en-US" dirty="0"/>
              <a:t>enables us to categorize, label and describe phenomena. (e.g. </a:t>
            </a:r>
            <a:r>
              <a:rPr lang="en-US" b="1" i="1" dirty="0"/>
              <a:t>urbanization</a:t>
            </a:r>
            <a:r>
              <a:rPr lang="en-US" dirty="0"/>
              <a:t>, </a:t>
            </a:r>
            <a:r>
              <a:rPr lang="en-US" b="1" i="1" dirty="0"/>
              <a:t>environmental pollution </a:t>
            </a:r>
            <a:r>
              <a:rPr lang="en-US" dirty="0"/>
              <a:t>and </a:t>
            </a:r>
            <a:r>
              <a:rPr lang="en-US" b="1" i="1" dirty="0"/>
              <a:t>Internet addiction</a:t>
            </a:r>
            <a:r>
              <a:rPr lang="en-US" dirty="0"/>
              <a:t>)</a:t>
            </a:r>
            <a:endParaRPr lang="en-HK" dirty="0"/>
          </a:p>
          <a:p>
            <a:endParaRPr lang="en-US" dirty="0"/>
          </a:p>
        </p:txBody>
      </p:sp>
      <p:sp>
        <p:nvSpPr>
          <p:cNvPr id="5" name="TextBox 4">
            <a:extLst>
              <a:ext uri="{FF2B5EF4-FFF2-40B4-BE49-F238E27FC236}">
                <a16:creationId xmlns:a16="http://schemas.microsoft.com/office/drawing/2014/main" id="{B100842E-1717-40D8-B288-874777910EFE}"/>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46</a:t>
            </a:fld>
            <a:endParaRPr lang="en-GB" dirty="0">
              <a:solidFill>
                <a:schemeClr val="bg1"/>
              </a:solidFill>
            </a:endParaRPr>
          </a:p>
        </p:txBody>
      </p:sp>
    </p:spTree>
    <p:extLst>
      <p:ext uri="{BB962C8B-B14F-4D97-AF65-F5344CB8AC3E}">
        <p14:creationId xmlns:p14="http://schemas.microsoft.com/office/powerpoint/2010/main" val="3685354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E02831-3926-7C49-83A7-9F62DEA2BADE}"/>
              </a:ext>
            </a:extLst>
          </p:cNvPr>
          <p:cNvSpPr>
            <a:spLocks noGrp="1"/>
          </p:cNvSpPr>
          <p:nvPr>
            <p:ph idx="1"/>
          </p:nvPr>
        </p:nvSpPr>
        <p:spPr>
          <a:xfrm>
            <a:off x="1716122" y="787782"/>
            <a:ext cx="9500623" cy="4485378"/>
          </a:xfrm>
        </p:spPr>
        <p:txBody>
          <a:bodyPr/>
          <a:lstStyle/>
          <a:p>
            <a:r>
              <a:rPr lang="en-US" dirty="0"/>
              <a:t>For the above reasons, it is important for advanced learners of English to learn to nominalize or use nominalizations appropriately in academic writing. (However, it is also important not to overuse nominalizations.) </a:t>
            </a:r>
            <a:endParaRPr lang="en-HK" dirty="0"/>
          </a:p>
          <a:p>
            <a:r>
              <a:rPr lang="en-US" dirty="0"/>
              <a:t>In order to be able to nominalize a word, you need to be able to turn a word into a noun. Can you turn the following adjectives/verbs into nouns?</a:t>
            </a:r>
            <a:endParaRPr lang="en-HK" dirty="0"/>
          </a:p>
          <a:p>
            <a:endParaRPr lang="en-US" dirty="0"/>
          </a:p>
        </p:txBody>
      </p:sp>
      <p:graphicFrame>
        <p:nvGraphicFramePr>
          <p:cNvPr id="4" name="Table 3">
            <a:extLst>
              <a:ext uri="{FF2B5EF4-FFF2-40B4-BE49-F238E27FC236}">
                <a16:creationId xmlns:a16="http://schemas.microsoft.com/office/drawing/2014/main" id="{F983B4CA-098B-5444-8877-94413883356C}"/>
              </a:ext>
            </a:extLst>
          </p:cNvPr>
          <p:cNvGraphicFramePr>
            <a:graphicFrameLocks noGrp="1"/>
          </p:cNvGraphicFramePr>
          <p:nvPr/>
        </p:nvGraphicFramePr>
        <p:xfrm>
          <a:off x="3623733" y="2658528"/>
          <a:ext cx="3043167" cy="3992437"/>
        </p:xfrm>
        <a:graphic>
          <a:graphicData uri="http://schemas.openxmlformats.org/drawingml/2006/table">
            <a:tbl>
              <a:tblPr firstRow="1" firstCol="1" bandRow="1" bandCol="1">
                <a:tableStyleId>{69012ECD-51FC-41F1-AA8D-1B2483CD663E}</a:tableStyleId>
              </a:tblPr>
              <a:tblGrid>
                <a:gridCol w="3043167">
                  <a:extLst>
                    <a:ext uri="{9D8B030D-6E8A-4147-A177-3AD203B41FA5}">
                      <a16:colId xmlns:a16="http://schemas.microsoft.com/office/drawing/2014/main" val="226502715"/>
                    </a:ext>
                  </a:extLst>
                </a:gridCol>
              </a:tblGrid>
              <a:tr h="351485">
                <a:tc>
                  <a:txBody>
                    <a:bodyPr/>
                    <a:lstStyle/>
                    <a:p>
                      <a:pPr algn="ctr">
                        <a:lnSpc>
                          <a:spcPct val="115000"/>
                        </a:lnSpc>
                        <a:spcAft>
                          <a:spcPts val="600"/>
                        </a:spcAft>
                      </a:pPr>
                      <a:r>
                        <a:rPr lang="en-US" sz="1100" dirty="0">
                          <a:effectLst/>
                        </a:rPr>
                        <a:t>Adjectives/Verbs</a:t>
                      </a:r>
                      <a:endParaRPr lang="en-HK" sz="1100" b="0" dirty="0">
                        <a:solidFill>
                          <a:schemeClr val="tx1"/>
                        </a:solidFill>
                        <a:effectLst/>
                      </a:endParaRPr>
                    </a:p>
                  </a:txBody>
                  <a:tcPr marL="68580" marR="68580" marT="0" marB="0"/>
                </a:tc>
                <a:extLst>
                  <a:ext uri="{0D108BD9-81ED-4DB2-BD59-A6C34878D82A}">
                    <a16:rowId xmlns:a16="http://schemas.microsoft.com/office/drawing/2014/main" val="188990622"/>
                  </a:ext>
                </a:extLst>
              </a:tr>
              <a:tr h="260068">
                <a:tc>
                  <a:txBody>
                    <a:bodyPr/>
                    <a:lstStyle/>
                    <a:p>
                      <a:pPr>
                        <a:lnSpc>
                          <a:spcPct val="115000"/>
                        </a:lnSpc>
                        <a:spcAft>
                          <a:spcPts val="600"/>
                        </a:spcAft>
                      </a:pPr>
                      <a:r>
                        <a:rPr lang="en-US" sz="1100" dirty="0">
                          <a:effectLst/>
                        </a:rPr>
                        <a:t>available </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6781852"/>
                  </a:ext>
                </a:extLst>
              </a:tr>
              <a:tr h="260068">
                <a:tc>
                  <a:txBody>
                    <a:bodyPr/>
                    <a:lstStyle/>
                    <a:p>
                      <a:pPr>
                        <a:lnSpc>
                          <a:spcPct val="115000"/>
                        </a:lnSpc>
                        <a:spcAft>
                          <a:spcPts val="600"/>
                        </a:spcAft>
                      </a:pPr>
                      <a:r>
                        <a:rPr lang="en-US" sz="1100" dirty="0">
                          <a:effectLst/>
                        </a:rPr>
                        <a:t>familiar</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3814962"/>
                  </a:ext>
                </a:extLst>
              </a:tr>
              <a:tr h="260068">
                <a:tc>
                  <a:txBody>
                    <a:bodyPr/>
                    <a:lstStyle/>
                    <a:p>
                      <a:pPr>
                        <a:lnSpc>
                          <a:spcPct val="115000"/>
                        </a:lnSpc>
                        <a:spcAft>
                          <a:spcPts val="600"/>
                        </a:spcAft>
                      </a:pPr>
                      <a:r>
                        <a:rPr lang="en-US" sz="1100" dirty="0">
                          <a:effectLst/>
                        </a:rPr>
                        <a:t>necessary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8577821"/>
                  </a:ext>
                </a:extLst>
              </a:tr>
              <a:tr h="260068">
                <a:tc>
                  <a:txBody>
                    <a:bodyPr/>
                    <a:lstStyle/>
                    <a:p>
                      <a:pPr>
                        <a:lnSpc>
                          <a:spcPct val="115000"/>
                        </a:lnSpc>
                        <a:spcAft>
                          <a:spcPts val="600"/>
                        </a:spcAft>
                      </a:pPr>
                      <a:r>
                        <a:rPr lang="en-US" sz="1100" dirty="0">
                          <a:effectLst/>
                        </a:rPr>
                        <a:t>suitable</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7010451"/>
                  </a:ext>
                </a:extLst>
              </a:tr>
              <a:tr h="260068">
                <a:tc>
                  <a:txBody>
                    <a:bodyPr/>
                    <a:lstStyle/>
                    <a:p>
                      <a:pPr>
                        <a:lnSpc>
                          <a:spcPct val="115000"/>
                        </a:lnSpc>
                        <a:spcAft>
                          <a:spcPts val="600"/>
                        </a:spcAft>
                      </a:pPr>
                      <a:r>
                        <a:rPr lang="en-US" sz="1100" dirty="0">
                          <a:effectLst/>
                        </a:rPr>
                        <a:t>wise</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375412"/>
                  </a:ext>
                </a:extLst>
              </a:tr>
              <a:tr h="260068">
                <a:tc>
                  <a:txBody>
                    <a:bodyPr/>
                    <a:lstStyle/>
                    <a:p>
                      <a:pPr>
                        <a:lnSpc>
                          <a:spcPct val="115000"/>
                        </a:lnSpc>
                        <a:spcAft>
                          <a:spcPts val="600"/>
                        </a:spcAft>
                      </a:pPr>
                      <a:r>
                        <a:rPr lang="en-US" sz="1100">
                          <a:effectLst/>
                        </a:rPr>
                        <a:t>announce</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017571"/>
                  </a:ext>
                </a:extLst>
              </a:tr>
              <a:tr h="260068">
                <a:tc>
                  <a:txBody>
                    <a:bodyPr/>
                    <a:lstStyle/>
                    <a:p>
                      <a:pPr>
                        <a:lnSpc>
                          <a:spcPct val="115000"/>
                        </a:lnSpc>
                        <a:spcAft>
                          <a:spcPts val="600"/>
                        </a:spcAft>
                      </a:pPr>
                      <a:r>
                        <a:rPr lang="en-US" sz="1100">
                          <a:effectLst/>
                        </a:rPr>
                        <a:t>develop</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3199307"/>
                  </a:ext>
                </a:extLst>
              </a:tr>
              <a:tr h="260068">
                <a:tc>
                  <a:txBody>
                    <a:bodyPr/>
                    <a:lstStyle/>
                    <a:p>
                      <a:pPr>
                        <a:lnSpc>
                          <a:spcPct val="115000"/>
                        </a:lnSpc>
                        <a:spcAft>
                          <a:spcPts val="600"/>
                        </a:spcAft>
                      </a:pPr>
                      <a:r>
                        <a:rPr lang="en-US" sz="1100">
                          <a:effectLst/>
                        </a:rPr>
                        <a:t>resign</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06368074"/>
                  </a:ext>
                </a:extLst>
              </a:tr>
              <a:tr h="260068">
                <a:tc>
                  <a:txBody>
                    <a:bodyPr/>
                    <a:lstStyle/>
                    <a:p>
                      <a:pPr>
                        <a:lnSpc>
                          <a:spcPct val="115000"/>
                        </a:lnSpc>
                        <a:spcAft>
                          <a:spcPts val="600"/>
                        </a:spcAft>
                      </a:pPr>
                      <a:r>
                        <a:rPr lang="en-US" sz="1100">
                          <a:effectLst/>
                        </a:rPr>
                        <a:t>survive</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6190276"/>
                  </a:ext>
                </a:extLst>
              </a:tr>
              <a:tr h="260068">
                <a:tc>
                  <a:txBody>
                    <a:bodyPr/>
                    <a:lstStyle/>
                    <a:p>
                      <a:pPr>
                        <a:lnSpc>
                          <a:spcPct val="115000"/>
                        </a:lnSpc>
                        <a:spcAft>
                          <a:spcPts val="600"/>
                        </a:spcAft>
                      </a:pPr>
                      <a:r>
                        <a:rPr lang="en-US" sz="1100">
                          <a:effectLst/>
                        </a:rPr>
                        <a:t>terminate</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6636080"/>
                  </a:ext>
                </a:extLst>
              </a:tr>
              <a:tr h="260068">
                <a:tc>
                  <a:txBody>
                    <a:bodyPr/>
                    <a:lstStyle/>
                    <a:p>
                      <a:pPr>
                        <a:lnSpc>
                          <a:spcPct val="115000"/>
                        </a:lnSpc>
                        <a:spcAft>
                          <a:spcPts val="600"/>
                        </a:spcAft>
                      </a:pPr>
                      <a:r>
                        <a:rPr lang="en-US" sz="1100" dirty="0">
                          <a:effectLst/>
                        </a:rPr>
                        <a:t>likely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7660457"/>
                  </a:ext>
                </a:extLst>
              </a:tr>
              <a:tr h="260068">
                <a:tc>
                  <a:txBody>
                    <a:bodyPr/>
                    <a:lstStyle/>
                    <a:p>
                      <a:pPr>
                        <a:lnSpc>
                          <a:spcPct val="115000"/>
                        </a:lnSpc>
                        <a:spcAft>
                          <a:spcPts val="600"/>
                        </a:spcAft>
                      </a:pPr>
                      <a:r>
                        <a:rPr lang="en-US" sz="1100">
                          <a:effectLst/>
                        </a:rPr>
                        <a:t>possible</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5433361"/>
                  </a:ext>
                </a:extLst>
              </a:tr>
              <a:tr h="260068">
                <a:tc>
                  <a:txBody>
                    <a:bodyPr/>
                    <a:lstStyle/>
                    <a:p>
                      <a:pPr>
                        <a:lnSpc>
                          <a:spcPct val="115000"/>
                        </a:lnSpc>
                        <a:spcAft>
                          <a:spcPts val="600"/>
                        </a:spcAft>
                      </a:pPr>
                      <a:r>
                        <a:rPr lang="en-US" sz="1100">
                          <a:effectLst/>
                        </a:rPr>
                        <a:t>probable</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8540341"/>
                  </a:ext>
                </a:extLst>
              </a:tr>
              <a:tr h="260068">
                <a:tc>
                  <a:txBody>
                    <a:bodyPr/>
                    <a:lstStyle/>
                    <a:p>
                      <a:pPr>
                        <a:lnSpc>
                          <a:spcPct val="115000"/>
                        </a:lnSpc>
                        <a:spcAft>
                          <a:spcPts val="600"/>
                        </a:spcAft>
                      </a:pPr>
                      <a:r>
                        <a:rPr lang="en-US" sz="1100" dirty="0">
                          <a:effectLst/>
                        </a:rPr>
                        <a:t>tend</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3256399"/>
                  </a:ext>
                </a:extLst>
              </a:tr>
            </a:tbl>
          </a:graphicData>
        </a:graphic>
      </p:graphicFrame>
      <p:graphicFrame>
        <p:nvGraphicFramePr>
          <p:cNvPr id="5" name="Table 4">
            <a:extLst>
              <a:ext uri="{FF2B5EF4-FFF2-40B4-BE49-F238E27FC236}">
                <a16:creationId xmlns:a16="http://schemas.microsoft.com/office/drawing/2014/main" id="{4C3416C0-8049-6B42-BAEE-648D689D91C8}"/>
              </a:ext>
            </a:extLst>
          </p:cNvPr>
          <p:cNvGraphicFramePr>
            <a:graphicFrameLocks noGrp="1"/>
          </p:cNvGraphicFramePr>
          <p:nvPr/>
        </p:nvGraphicFramePr>
        <p:xfrm>
          <a:off x="6666899" y="2658528"/>
          <a:ext cx="3679367" cy="3992436"/>
        </p:xfrm>
        <a:graphic>
          <a:graphicData uri="http://schemas.openxmlformats.org/drawingml/2006/table">
            <a:tbl>
              <a:tblPr firstRow="1" firstCol="1" bandRow="1" bandCol="1">
                <a:tableStyleId>{69012ECD-51FC-41F1-AA8D-1B2483CD663E}</a:tableStyleId>
              </a:tblPr>
              <a:tblGrid>
                <a:gridCol w="3679367">
                  <a:extLst>
                    <a:ext uri="{9D8B030D-6E8A-4147-A177-3AD203B41FA5}">
                      <a16:colId xmlns:a16="http://schemas.microsoft.com/office/drawing/2014/main" val="2725002764"/>
                    </a:ext>
                  </a:extLst>
                </a:gridCol>
              </a:tblGrid>
              <a:tr h="351484">
                <a:tc>
                  <a:txBody>
                    <a:bodyPr/>
                    <a:lstStyle/>
                    <a:p>
                      <a:pPr algn="ctr">
                        <a:lnSpc>
                          <a:spcPct val="115000"/>
                        </a:lnSpc>
                        <a:spcAft>
                          <a:spcPts val="600"/>
                        </a:spcAft>
                      </a:pPr>
                      <a:r>
                        <a:rPr lang="en-US" sz="1100" dirty="0">
                          <a:effectLst/>
                        </a:rPr>
                        <a:t>Nouns</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9443055"/>
                  </a:ext>
                </a:extLst>
              </a:tr>
              <a:tr h="260068">
                <a:tc>
                  <a:txBody>
                    <a:bodyPr/>
                    <a:lstStyle/>
                    <a:p>
                      <a:pPr>
                        <a:lnSpc>
                          <a:spcPct val="115000"/>
                        </a:lnSpc>
                        <a:spcAft>
                          <a:spcPts val="600"/>
                        </a:spcAft>
                      </a:pPr>
                      <a:r>
                        <a:rPr lang="en-US" sz="1100">
                          <a:effectLst/>
                          <a:highlight>
                            <a:srgbClr val="FFFF00"/>
                          </a:highlight>
                        </a:rPr>
                        <a:t>availability</a:t>
                      </a:r>
                      <a:endParaRPr lang="en-HK" sz="1100" b="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3482464"/>
                  </a:ext>
                </a:extLst>
              </a:tr>
              <a:tr h="260068">
                <a:tc>
                  <a:txBody>
                    <a:bodyPr/>
                    <a:lstStyle/>
                    <a:p>
                      <a:pPr>
                        <a:lnSpc>
                          <a:spcPct val="115000"/>
                        </a:lnSpc>
                        <a:spcAft>
                          <a:spcPts val="600"/>
                        </a:spcAft>
                      </a:pPr>
                      <a:r>
                        <a:rPr lang="en-US" sz="1100" dirty="0">
                          <a:effectLst/>
                          <a:highlight>
                            <a:srgbClr val="FFFF00"/>
                          </a:highlight>
                        </a:rPr>
                        <a:t>familiarity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8218756"/>
                  </a:ext>
                </a:extLst>
              </a:tr>
              <a:tr h="260068">
                <a:tc>
                  <a:txBody>
                    <a:bodyPr/>
                    <a:lstStyle/>
                    <a:p>
                      <a:pPr>
                        <a:lnSpc>
                          <a:spcPct val="115000"/>
                        </a:lnSpc>
                        <a:spcAft>
                          <a:spcPts val="600"/>
                        </a:spcAft>
                      </a:pPr>
                      <a:r>
                        <a:rPr lang="en-US" sz="1100" dirty="0">
                          <a:effectLst/>
                          <a:highlight>
                            <a:srgbClr val="FFFF00"/>
                          </a:highlight>
                        </a:rPr>
                        <a:t>necessity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824196"/>
                  </a:ext>
                </a:extLst>
              </a:tr>
              <a:tr h="260068">
                <a:tc>
                  <a:txBody>
                    <a:bodyPr/>
                    <a:lstStyle/>
                    <a:p>
                      <a:pPr>
                        <a:lnSpc>
                          <a:spcPct val="115000"/>
                        </a:lnSpc>
                        <a:spcAft>
                          <a:spcPts val="600"/>
                        </a:spcAft>
                      </a:pPr>
                      <a:r>
                        <a:rPr lang="en-US" sz="1100" dirty="0">
                          <a:effectLst/>
                          <a:highlight>
                            <a:srgbClr val="FFFF00"/>
                          </a:highlight>
                        </a:rPr>
                        <a:t>suitability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4366604"/>
                  </a:ext>
                </a:extLst>
              </a:tr>
              <a:tr h="260068">
                <a:tc>
                  <a:txBody>
                    <a:bodyPr/>
                    <a:lstStyle/>
                    <a:p>
                      <a:pPr>
                        <a:lnSpc>
                          <a:spcPct val="115000"/>
                        </a:lnSpc>
                        <a:spcAft>
                          <a:spcPts val="600"/>
                        </a:spcAft>
                      </a:pPr>
                      <a:r>
                        <a:rPr lang="en-US" sz="1100" dirty="0">
                          <a:effectLst/>
                          <a:highlight>
                            <a:srgbClr val="FFFF00"/>
                          </a:highlight>
                        </a:rPr>
                        <a:t>wisdom</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9774351"/>
                  </a:ext>
                </a:extLst>
              </a:tr>
              <a:tr h="260068">
                <a:tc>
                  <a:txBody>
                    <a:bodyPr/>
                    <a:lstStyle/>
                    <a:p>
                      <a:pPr>
                        <a:lnSpc>
                          <a:spcPct val="115000"/>
                        </a:lnSpc>
                        <a:spcAft>
                          <a:spcPts val="600"/>
                        </a:spcAft>
                      </a:pPr>
                      <a:r>
                        <a:rPr lang="en-US" sz="1100" dirty="0">
                          <a:effectLst/>
                          <a:highlight>
                            <a:srgbClr val="FFFF00"/>
                          </a:highlight>
                        </a:rPr>
                        <a:t>announcement</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6627764"/>
                  </a:ext>
                </a:extLst>
              </a:tr>
              <a:tr h="260068">
                <a:tc>
                  <a:txBody>
                    <a:bodyPr/>
                    <a:lstStyle/>
                    <a:p>
                      <a:pPr>
                        <a:lnSpc>
                          <a:spcPct val="115000"/>
                        </a:lnSpc>
                        <a:spcAft>
                          <a:spcPts val="600"/>
                        </a:spcAft>
                      </a:pPr>
                      <a:r>
                        <a:rPr lang="en-US" sz="1100" dirty="0">
                          <a:effectLst/>
                          <a:highlight>
                            <a:srgbClr val="FFFF00"/>
                          </a:highlight>
                        </a:rPr>
                        <a:t>development</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7992121"/>
                  </a:ext>
                </a:extLst>
              </a:tr>
              <a:tr h="260068">
                <a:tc>
                  <a:txBody>
                    <a:bodyPr/>
                    <a:lstStyle/>
                    <a:p>
                      <a:pPr>
                        <a:lnSpc>
                          <a:spcPct val="115000"/>
                        </a:lnSpc>
                        <a:spcAft>
                          <a:spcPts val="600"/>
                        </a:spcAft>
                      </a:pPr>
                      <a:r>
                        <a:rPr lang="en-US" sz="1100" dirty="0">
                          <a:effectLst/>
                          <a:highlight>
                            <a:srgbClr val="FFFF00"/>
                          </a:highlight>
                        </a:rPr>
                        <a:t>resignation</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5617462"/>
                  </a:ext>
                </a:extLst>
              </a:tr>
              <a:tr h="260068">
                <a:tc>
                  <a:txBody>
                    <a:bodyPr/>
                    <a:lstStyle/>
                    <a:p>
                      <a:pPr>
                        <a:lnSpc>
                          <a:spcPct val="115000"/>
                        </a:lnSpc>
                        <a:spcAft>
                          <a:spcPts val="600"/>
                        </a:spcAft>
                      </a:pPr>
                      <a:r>
                        <a:rPr lang="en-US" sz="1100" dirty="0">
                          <a:effectLst/>
                          <a:highlight>
                            <a:srgbClr val="FFFF00"/>
                          </a:highlight>
                        </a:rPr>
                        <a:t>survival</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919292"/>
                  </a:ext>
                </a:extLst>
              </a:tr>
              <a:tr h="260068">
                <a:tc>
                  <a:txBody>
                    <a:bodyPr/>
                    <a:lstStyle/>
                    <a:p>
                      <a:pPr>
                        <a:lnSpc>
                          <a:spcPct val="115000"/>
                        </a:lnSpc>
                        <a:spcAft>
                          <a:spcPts val="600"/>
                        </a:spcAft>
                      </a:pPr>
                      <a:r>
                        <a:rPr lang="en-US" sz="1100" dirty="0">
                          <a:effectLst/>
                          <a:highlight>
                            <a:srgbClr val="FFFF00"/>
                          </a:highlight>
                        </a:rPr>
                        <a:t>termination</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596771"/>
                  </a:ext>
                </a:extLst>
              </a:tr>
              <a:tr h="260068">
                <a:tc>
                  <a:txBody>
                    <a:bodyPr/>
                    <a:lstStyle/>
                    <a:p>
                      <a:pPr>
                        <a:lnSpc>
                          <a:spcPct val="115000"/>
                        </a:lnSpc>
                        <a:spcAft>
                          <a:spcPts val="600"/>
                        </a:spcAft>
                      </a:pPr>
                      <a:r>
                        <a:rPr lang="en-US" sz="1100" dirty="0">
                          <a:effectLst/>
                          <a:highlight>
                            <a:srgbClr val="FFFF00"/>
                          </a:highlight>
                        </a:rPr>
                        <a:t>likelihood</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606464"/>
                  </a:ext>
                </a:extLst>
              </a:tr>
              <a:tr h="260068">
                <a:tc>
                  <a:txBody>
                    <a:bodyPr/>
                    <a:lstStyle/>
                    <a:p>
                      <a:pPr>
                        <a:lnSpc>
                          <a:spcPct val="115000"/>
                        </a:lnSpc>
                        <a:spcAft>
                          <a:spcPts val="600"/>
                        </a:spcAft>
                      </a:pPr>
                      <a:r>
                        <a:rPr lang="en-US" sz="1100" dirty="0">
                          <a:effectLst/>
                          <a:highlight>
                            <a:srgbClr val="FFFF00"/>
                          </a:highlight>
                        </a:rPr>
                        <a:t>possibility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715769"/>
                  </a:ext>
                </a:extLst>
              </a:tr>
              <a:tr h="260068">
                <a:tc>
                  <a:txBody>
                    <a:bodyPr/>
                    <a:lstStyle/>
                    <a:p>
                      <a:pPr>
                        <a:lnSpc>
                          <a:spcPct val="115000"/>
                        </a:lnSpc>
                        <a:spcAft>
                          <a:spcPts val="600"/>
                        </a:spcAft>
                      </a:pPr>
                      <a:r>
                        <a:rPr lang="en-US" sz="1100" dirty="0">
                          <a:effectLst/>
                          <a:highlight>
                            <a:srgbClr val="FFFF00"/>
                          </a:highlight>
                        </a:rPr>
                        <a:t>probability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8319782"/>
                  </a:ext>
                </a:extLst>
              </a:tr>
              <a:tr h="260068">
                <a:tc>
                  <a:txBody>
                    <a:bodyPr/>
                    <a:lstStyle/>
                    <a:p>
                      <a:pPr>
                        <a:lnSpc>
                          <a:spcPct val="115000"/>
                        </a:lnSpc>
                        <a:spcAft>
                          <a:spcPts val="600"/>
                        </a:spcAft>
                      </a:pPr>
                      <a:r>
                        <a:rPr lang="en-US" sz="1100" dirty="0">
                          <a:effectLst/>
                          <a:highlight>
                            <a:srgbClr val="FFFF00"/>
                          </a:highlight>
                        </a:rPr>
                        <a:t>tendency</a:t>
                      </a:r>
                      <a:endParaRPr lang="en-HK" sz="11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775285"/>
                  </a:ext>
                </a:extLst>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15461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83FBD-2894-CA4F-A7DA-B026AB602B88}"/>
              </a:ext>
            </a:extLst>
          </p:cNvPr>
          <p:cNvSpPr>
            <a:spLocks noGrp="1"/>
          </p:cNvSpPr>
          <p:nvPr>
            <p:ph idx="1"/>
          </p:nvPr>
        </p:nvSpPr>
        <p:spPr>
          <a:xfrm>
            <a:off x="1508062" y="999067"/>
            <a:ext cx="9996550" cy="5417231"/>
          </a:xfrm>
        </p:spPr>
        <p:txBody>
          <a:bodyPr>
            <a:normAutofit/>
          </a:bodyPr>
          <a:lstStyle/>
          <a:p>
            <a:pPr marL="0" indent="0">
              <a:buNone/>
            </a:pPr>
            <a:r>
              <a:rPr lang="en-HK" sz="2000" dirty="0"/>
              <a:t>Rewrite the following sentences by nominalizing the underlined words.</a:t>
            </a:r>
          </a:p>
          <a:p>
            <a:pPr lvl="0"/>
            <a:r>
              <a:rPr lang="en-US" altLang="zh-CN" sz="2000" dirty="0"/>
              <a:t>1.</a:t>
            </a:r>
            <a:r>
              <a:rPr lang="zh-CN" altLang="en-US" sz="2000" dirty="0"/>
              <a:t> </a:t>
            </a:r>
            <a:r>
              <a:rPr lang="en-HK" sz="2000" dirty="0"/>
              <a:t>The government should make more affordable housing </a:t>
            </a:r>
            <a:r>
              <a:rPr lang="en-HK" sz="2000" u="sng" dirty="0"/>
              <a:t>available</a:t>
            </a:r>
            <a:r>
              <a:rPr lang="en-HK" sz="2000" dirty="0"/>
              <a:t> to low-income families.</a:t>
            </a:r>
          </a:p>
          <a:p>
            <a:pPr lvl="0"/>
            <a:endParaRPr lang="en-HK" sz="2000" dirty="0"/>
          </a:p>
          <a:p>
            <a:pPr lvl="0"/>
            <a:endParaRPr lang="en-HK" sz="2000" dirty="0"/>
          </a:p>
          <a:p>
            <a:pPr lvl="0"/>
            <a:r>
              <a:rPr lang="en-US" altLang="zh-CN" sz="2000" dirty="0"/>
              <a:t>2.</a:t>
            </a:r>
            <a:r>
              <a:rPr lang="zh-CN" altLang="en-US" sz="2000" dirty="0"/>
              <a:t> </a:t>
            </a:r>
            <a:r>
              <a:rPr lang="en-HK" sz="2000" dirty="0"/>
              <a:t>The campaign is aimed at making the public more </a:t>
            </a:r>
            <a:r>
              <a:rPr lang="en-HK" sz="2000" u="sng" dirty="0"/>
              <a:t>aware</a:t>
            </a:r>
            <a:r>
              <a:rPr lang="en-HK" sz="2000" dirty="0"/>
              <a:t> of the dangers of drug abuse.</a:t>
            </a:r>
          </a:p>
          <a:p>
            <a:pPr marL="0" lvl="0" indent="0">
              <a:buNone/>
            </a:pPr>
            <a:endParaRPr lang="en-HK" sz="2000" dirty="0"/>
          </a:p>
          <a:p>
            <a:pPr lvl="0"/>
            <a:endParaRPr lang="en-HK" sz="2000" dirty="0"/>
          </a:p>
          <a:p>
            <a:pPr lvl="0"/>
            <a:r>
              <a:rPr lang="en-US" altLang="zh-CN" sz="2000" dirty="0"/>
              <a:t>3.</a:t>
            </a:r>
            <a:r>
              <a:rPr lang="zh-CN" altLang="en-US" sz="2000" dirty="0"/>
              <a:t> </a:t>
            </a:r>
            <a:r>
              <a:rPr lang="en-HK" sz="2000" dirty="0"/>
              <a:t>A fall in unemployment will make consumers </a:t>
            </a:r>
            <a:r>
              <a:rPr lang="en-HK" sz="2000" u="sng" dirty="0"/>
              <a:t>confident</a:t>
            </a:r>
            <a:r>
              <a:rPr lang="en-HK" sz="2000" dirty="0"/>
              <a:t> again.</a:t>
            </a:r>
          </a:p>
        </p:txBody>
      </p:sp>
      <p:sp>
        <p:nvSpPr>
          <p:cNvPr id="4" name="TextBox 3">
            <a:extLst>
              <a:ext uri="{FF2B5EF4-FFF2-40B4-BE49-F238E27FC236}">
                <a16:creationId xmlns:a16="http://schemas.microsoft.com/office/drawing/2014/main" id="{2FAC818B-9896-F545-BC11-811B32543E7E}"/>
              </a:ext>
            </a:extLst>
          </p:cNvPr>
          <p:cNvSpPr txBox="1"/>
          <p:nvPr/>
        </p:nvSpPr>
        <p:spPr>
          <a:xfrm>
            <a:off x="1980751" y="2221725"/>
            <a:ext cx="9051172" cy="615553"/>
          </a:xfrm>
          <a:prstGeom prst="rect">
            <a:avLst/>
          </a:prstGeom>
          <a:noFill/>
        </p:spPr>
        <p:txBody>
          <a:bodyPr wrap="square" rtlCol="0">
            <a:spAutoFit/>
          </a:bodyPr>
          <a:lstStyle/>
          <a:p>
            <a:r>
              <a:rPr lang="en-US" sz="1700" i="1" dirty="0">
                <a:solidFill>
                  <a:srgbClr val="0070C0"/>
                </a:solidFill>
              </a:rPr>
              <a:t>The government should increase the </a:t>
            </a:r>
            <a:r>
              <a:rPr lang="en-US" sz="1700" i="1" u="sng" dirty="0">
                <a:solidFill>
                  <a:srgbClr val="0070C0"/>
                </a:solidFill>
                <a:highlight>
                  <a:srgbClr val="FFFF00"/>
                </a:highlight>
              </a:rPr>
              <a:t>availability</a:t>
            </a:r>
            <a:r>
              <a:rPr lang="en-US" sz="1700" i="1" dirty="0">
                <a:solidFill>
                  <a:srgbClr val="0070C0"/>
                </a:solidFill>
              </a:rPr>
              <a:t> of affordable housing to low-income families.</a:t>
            </a:r>
            <a:endParaRPr lang="en-HK" sz="1700" dirty="0">
              <a:solidFill>
                <a:srgbClr val="0070C0"/>
              </a:solidFill>
            </a:endParaRPr>
          </a:p>
        </p:txBody>
      </p:sp>
      <p:sp>
        <p:nvSpPr>
          <p:cNvPr id="5" name="Rectangle 4">
            <a:extLst>
              <a:ext uri="{FF2B5EF4-FFF2-40B4-BE49-F238E27FC236}">
                <a16:creationId xmlns:a16="http://schemas.microsoft.com/office/drawing/2014/main" id="{6EE5C0B3-09B3-7644-8B23-BB9D8034A59E}"/>
              </a:ext>
            </a:extLst>
          </p:cNvPr>
          <p:cNvSpPr/>
          <p:nvPr/>
        </p:nvSpPr>
        <p:spPr>
          <a:xfrm>
            <a:off x="1980751" y="3772937"/>
            <a:ext cx="8767333" cy="369332"/>
          </a:xfrm>
          <a:prstGeom prst="rect">
            <a:avLst/>
          </a:prstGeom>
        </p:spPr>
        <p:txBody>
          <a:bodyPr wrap="square">
            <a:spAutoFit/>
          </a:bodyPr>
          <a:lstStyle/>
          <a:p>
            <a:r>
              <a:rPr lang="en-US" i="1" dirty="0">
                <a:solidFill>
                  <a:srgbClr val="0070C0"/>
                </a:solidFill>
                <a:latin typeface="Calibri" panose="020F0502020204030204" pitchFamily="34" charset="0"/>
                <a:ea typeface="PMingLiU" panose="02020500000000000000" pitchFamily="18" charset="-120"/>
              </a:rPr>
              <a:t> </a:t>
            </a:r>
            <a:r>
              <a:rPr lang="en-US" sz="1700" i="1" dirty="0">
                <a:solidFill>
                  <a:srgbClr val="0070C0"/>
                </a:solidFill>
                <a:ea typeface="PMingLiU" panose="02020500000000000000" pitchFamily="18" charset="-120"/>
              </a:rPr>
              <a:t>The campaign is aimed at raising public </a:t>
            </a:r>
            <a:r>
              <a:rPr lang="en-US" sz="1700" i="1" u="sng" dirty="0">
                <a:solidFill>
                  <a:srgbClr val="0070C0"/>
                </a:solidFill>
                <a:highlight>
                  <a:srgbClr val="FFFF00"/>
                </a:highlight>
                <a:ea typeface="PMingLiU" panose="02020500000000000000" pitchFamily="18" charset="-120"/>
              </a:rPr>
              <a:t>awareness</a:t>
            </a:r>
            <a:r>
              <a:rPr lang="en-US" sz="1700" i="1" dirty="0">
                <a:solidFill>
                  <a:srgbClr val="0070C0"/>
                </a:solidFill>
                <a:ea typeface="PMingLiU" panose="02020500000000000000" pitchFamily="18" charset="-120"/>
              </a:rPr>
              <a:t> of the dangers of drug abuse</a:t>
            </a:r>
            <a:r>
              <a:rPr lang="en-HK" sz="1700" dirty="0"/>
              <a:t> </a:t>
            </a:r>
            <a:endParaRPr lang="en-US" sz="1700" dirty="0"/>
          </a:p>
        </p:txBody>
      </p:sp>
      <p:sp>
        <p:nvSpPr>
          <p:cNvPr id="7" name="Rectangle 6">
            <a:extLst>
              <a:ext uri="{FF2B5EF4-FFF2-40B4-BE49-F238E27FC236}">
                <a16:creationId xmlns:a16="http://schemas.microsoft.com/office/drawing/2014/main" id="{689B6B7F-5A78-F843-84FC-BB58DC8B4E43}"/>
              </a:ext>
            </a:extLst>
          </p:cNvPr>
          <p:cNvSpPr/>
          <p:nvPr/>
        </p:nvSpPr>
        <p:spPr>
          <a:xfrm>
            <a:off x="1848404" y="5191763"/>
            <a:ext cx="6969530" cy="667170"/>
          </a:xfrm>
          <a:prstGeom prst="rect">
            <a:avLst/>
          </a:prstGeom>
        </p:spPr>
        <p:txBody>
          <a:bodyPr wrap="square">
            <a:spAutoFit/>
          </a:bodyPr>
          <a:lstStyle/>
          <a:p>
            <a:pPr marL="228600" algn="just">
              <a:lnSpc>
                <a:spcPct val="115000"/>
              </a:lnSpc>
              <a:spcAft>
                <a:spcPts val="0"/>
              </a:spcAft>
              <a:tabLst>
                <a:tab pos="1943100" algn="l"/>
              </a:tabLst>
            </a:pPr>
            <a:r>
              <a:rPr lang="en-US" sz="1700" i="1" dirty="0">
                <a:solidFill>
                  <a:srgbClr val="0070C0"/>
                </a:solidFill>
                <a:ea typeface="PMingLiU" panose="02020500000000000000" pitchFamily="18" charset="-120"/>
                <a:cs typeface="Calibri" panose="020F0502020204030204" pitchFamily="34" charset="0"/>
              </a:rPr>
              <a:t>A fall in unemployment will restore consumer </a:t>
            </a:r>
            <a:r>
              <a:rPr lang="en-US" sz="1700" i="1" u="sng" dirty="0">
                <a:solidFill>
                  <a:srgbClr val="0070C0"/>
                </a:solidFill>
                <a:highlight>
                  <a:srgbClr val="FFFF00"/>
                </a:highlight>
                <a:ea typeface="PMingLiU" panose="02020500000000000000" pitchFamily="18" charset="-120"/>
                <a:cs typeface="Calibri" panose="020F0502020204030204" pitchFamily="34" charset="0"/>
              </a:rPr>
              <a:t>confidence</a:t>
            </a:r>
            <a:r>
              <a:rPr lang="en-US" sz="1700" i="1" dirty="0">
                <a:solidFill>
                  <a:srgbClr val="0070C0"/>
                </a:solidFill>
                <a:ea typeface="PMingLiU" panose="02020500000000000000" pitchFamily="18" charset="-120"/>
                <a:cs typeface="Calibri" panose="020F0502020204030204" pitchFamily="34" charset="0"/>
              </a:rPr>
              <a:t>.</a:t>
            </a:r>
            <a:endParaRPr lang="en-HK" sz="1700" dirty="0">
              <a:ea typeface="DengXian" panose="02010600030101010101" pitchFamily="2" charset="-122"/>
              <a:cs typeface="Times New Roman" panose="02020603050405020304" pitchFamily="18" charset="0"/>
            </a:endParaRPr>
          </a:p>
          <a:p>
            <a:pPr marL="457200">
              <a:lnSpc>
                <a:spcPct val="115000"/>
              </a:lnSpc>
              <a:spcAft>
                <a:spcPts val="1000"/>
              </a:spcAft>
            </a:pPr>
            <a:r>
              <a:rPr lang="en-HK" sz="1700" dirty="0">
                <a:ea typeface="DengXian" panose="02010600030101010101" pitchFamily="2" charset="-122"/>
                <a:cs typeface="Times New Roman" panose="02020603050405020304" pitchFamily="18" charset="0"/>
              </a:rPr>
              <a:t> </a:t>
            </a:r>
          </a:p>
        </p:txBody>
      </p:sp>
      <p:sp>
        <p:nvSpPr>
          <p:cNvPr id="9" name="TextBox 8">
            <a:extLst>
              <a:ext uri="{FF2B5EF4-FFF2-40B4-BE49-F238E27FC236}">
                <a16:creationId xmlns:a16="http://schemas.microsoft.com/office/drawing/2014/main" id="{79D2A5C5-B81D-4D95-8E9B-9910D5D712A3}"/>
              </a:ext>
            </a:extLst>
          </p:cNvPr>
          <p:cNvSpPr txBox="1"/>
          <p:nvPr/>
        </p:nvSpPr>
        <p:spPr>
          <a:xfrm>
            <a:off x="687388" y="803783"/>
            <a:ext cx="820674" cy="369332"/>
          </a:xfrm>
          <a:prstGeom prst="rect">
            <a:avLst/>
          </a:prstGeom>
          <a:noFill/>
        </p:spPr>
        <p:txBody>
          <a:bodyPr wrap="square">
            <a:spAutoFit/>
          </a:bodyPr>
          <a:lstStyle/>
          <a:p>
            <a:fld id="{D57F1E4F-1CFF-5643-939E-217C01CDF565}" type="slidenum">
              <a:rPr lang="en-US" smtClean="0">
                <a:solidFill>
                  <a:schemeClr val="bg1"/>
                </a:solidFill>
              </a:rPr>
              <a:pPr/>
              <a:t>48</a:t>
            </a:fld>
            <a:endParaRPr lang="en-GB" dirty="0">
              <a:solidFill>
                <a:schemeClr val="bg1"/>
              </a:solidFill>
            </a:endParaRPr>
          </a:p>
        </p:txBody>
      </p:sp>
    </p:spTree>
    <p:extLst>
      <p:ext uri="{BB962C8B-B14F-4D97-AF65-F5344CB8AC3E}">
        <p14:creationId xmlns:p14="http://schemas.microsoft.com/office/powerpoint/2010/main" val="390264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489A5-785F-AB4C-B9F7-3C9AC6D98D03}"/>
              </a:ext>
            </a:extLst>
          </p:cNvPr>
          <p:cNvSpPr>
            <a:spLocks noGrp="1"/>
          </p:cNvSpPr>
          <p:nvPr>
            <p:ph idx="1"/>
          </p:nvPr>
        </p:nvSpPr>
        <p:spPr>
          <a:xfrm>
            <a:off x="2386739" y="867905"/>
            <a:ext cx="9117873" cy="5579390"/>
          </a:xfrm>
        </p:spPr>
        <p:txBody>
          <a:bodyPr>
            <a:normAutofit/>
          </a:bodyPr>
          <a:lstStyle/>
          <a:p>
            <a:pPr lvl="0"/>
            <a:r>
              <a:rPr lang="en-US" altLang="zh-CN" dirty="0"/>
              <a:t>4.</a:t>
            </a:r>
            <a:r>
              <a:rPr lang="zh-CN" altLang="en-US" dirty="0"/>
              <a:t> </a:t>
            </a:r>
            <a:r>
              <a:rPr lang="en-HK" dirty="0"/>
              <a:t>Size of pension depends partly on </a:t>
            </a:r>
            <a:r>
              <a:rPr lang="en-HK" u="sng" dirty="0"/>
              <a:t>how long</a:t>
            </a:r>
            <a:r>
              <a:rPr lang="en-HK" dirty="0"/>
              <a:t> the employee has served the company.</a:t>
            </a:r>
          </a:p>
          <a:p>
            <a:pPr lvl="0"/>
            <a:endParaRPr lang="en-HK" dirty="0"/>
          </a:p>
          <a:p>
            <a:pPr lvl="0"/>
            <a:endParaRPr lang="en-US" altLang="zh-CN" dirty="0"/>
          </a:p>
          <a:p>
            <a:pPr lvl="0"/>
            <a:r>
              <a:rPr lang="en-US" altLang="zh-CN" dirty="0"/>
              <a:t>5.</a:t>
            </a:r>
            <a:r>
              <a:rPr lang="zh-CN" altLang="en-US" dirty="0"/>
              <a:t> </a:t>
            </a:r>
            <a:r>
              <a:rPr lang="en-HK" dirty="0"/>
              <a:t>The Internet has become more and more </a:t>
            </a:r>
            <a:r>
              <a:rPr lang="en-HK" u="sng" dirty="0"/>
              <a:t>popular</a:t>
            </a:r>
            <a:r>
              <a:rPr lang="en-HK" dirty="0"/>
              <a:t>.</a:t>
            </a:r>
          </a:p>
          <a:p>
            <a:pPr lvl="0"/>
            <a:endParaRPr lang="en-HK" dirty="0"/>
          </a:p>
          <a:p>
            <a:pPr lvl="0"/>
            <a:endParaRPr lang="en-HK" dirty="0"/>
          </a:p>
          <a:p>
            <a:pPr lvl="0"/>
            <a:r>
              <a:rPr lang="en-US" altLang="zh-CN" dirty="0"/>
              <a:t>6.</a:t>
            </a:r>
            <a:r>
              <a:rPr lang="en-HK" dirty="0"/>
              <a:t> If you are heavily </a:t>
            </a:r>
            <a:r>
              <a:rPr lang="en-HK" u="sng" dirty="0"/>
              <a:t>reliant</a:t>
            </a:r>
            <a:r>
              <a:rPr lang="en-HK" dirty="0"/>
              <a:t> on one client when you are building up your business, it is risky.</a:t>
            </a:r>
          </a:p>
          <a:p>
            <a:endParaRPr lang="en-US" dirty="0"/>
          </a:p>
        </p:txBody>
      </p:sp>
      <p:sp>
        <p:nvSpPr>
          <p:cNvPr id="4" name="Rectangle 3">
            <a:extLst>
              <a:ext uri="{FF2B5EF4-FFF2-40B4-BE49-F238E27FC236}">
                <a16:creationId xmlns:a16="http://schemas.microsoft.com/office/drawing/2014/main" id="{C9EC097A-27AA-E74C-AF6F-3D546358EAD5}"/>
              </a:ext>
            </a:extLst>
          </p:cNvPr>
          <p:cNvSpPr/>
          <p:nvPr/>
        </p:nvSpPr>
        <p:spPr>
          <a:xfrm>
            <a:off x="2660541" y="1509510"/>
            <a:ext cx="8265764" cy="353943"/>
          </a:xfrm>
          <a:prstGeom prst="rect">
            <a:avLst/>
          </a:prstGeom>
        </p:spPr>
        <p:txBody>
          <a:bodyPr wrap="square">
            <a:spAutoFit/>
          </a:bodyPr>
          <a:lstStyle/>
          <a:p>
            <a:r>
              <a:rPr lang="en-US" sz="1700" i="1" dirty="0">
                <a:solidFill>
                  <a:srgbClr val="0070C0"/>
                </a:solidFill>
                <a:ea typeface="PMingLiU" panose="02020500000000000000" pitchFamily="18" charset="-120"/>
              </a:rPr>
              <a:t> Size of pension depends partly on </a:t>
            </a:r>
            <a:r>
              <a:rPr lang="en-US" sz="1700" i="1" u="sng" dirty="0">
                <a:solidFill>
                  <a:srgbClr val="0070C0"/>
                </a:solidFill>
                <a:highlight>
                  <a:srgbClr val="FFFF00"/>
                </a:highlight>
                <a:ea typeface="PMingLiU" panose="02020500000000000000" pitchFamily="18" charset="-120"/>
              </a:rPr>
              <a:t>length</a:t>
            </a:r>
            <a:r>
              <a:rPr lang="en-US" sz="1700" i="1" dirty="0">
                <a:solidFill>
                  <a:srgbClr val="0070C0"/>
                </a:solidFill>
                <a:ea typeface="PMingLiU" panose="02020500000000000000" pitchFamily="18" charset="-120"/>
              </a:rPr>
              <a:t> of service with the company.</a:t>
            </a:r>
            <a:r>
              <a:rPr lang="en-HK" sz="1700" dirty="0"/>
              <a:t> </a:t>
            </a:r>
            <a:endParaRPr lang="en-US" sz="1700" dirty="0"/>
          </a:p>
        </p:txBody>
      </p:sp>
      <p:sp>
        <p:nvSpPr>
          <p:cNvPr id="5" name="Rectangle 4">
            <a:extLst>
              <a:ext uri="{FF2B5EF4-FFF2-40B4-BE49-F238E27FC236}">
                <a16:creationId xmlns:a16="http://schemas.microsoft.com/office/drawing/2014/main" id="{64D1317A-BD91-FC40-B1EA-E371E7FD4FC7}"/>
              </a:ext>
            </a:extLst>
          </p:cNvPr>
          <p:cNvSpPr/>
          <p:nvPr/>
        </p:nvSpPr>
        <p:spPr>
          <a:xfrm>
            <a:off x="2740467" y="2720873"/>
            <a:ext cx="5430613" cy="353943"/>
          </a:xfrm>
          <a:prstGeom prst="rect">
            <a:avLst/>
          </a:prstGeom>
        </p:spPr>
        <p:txBody>
          <a:bodyPr wrap="square">
            <a:spAutoFit/>
          </a:bodyPr>
          <a:lstStyle/>
          <a:p>
            <a:r>
              <a:rPr lang="en-US" sz="1700" i="1" dirty="0">
                <a:solidFill>
                  <a:srgbClr val="0070C0"/>
                </a:solidFill>
                <a:ea typeface="PMingLiU" panose="02020500000000000000" pitchFamily="18" charset="-120"/>
              </a:rPr>
              <a:t>The </a:t>
            </a:r>
            <a:r>
              <a:rPr lang="en-US" sz="1700" i="1" u="sng" dirty="0">
                <a:solidFill>
                  <a:srgbClr val="0070C0"/>
                </a:solidFill>
                <a:highlight>
                  <a:srgbClr val="FFFF00"/>
                </a:highlight>
                <a:ea typeface="PMingLiU" panose="02020500000000000000" pitchFamily="18" charset="-120"/>
              </a:rPr>
              <a:t>popularity</a:t>
            </a:r>
            <a:r>
              <a:rPr lang="en-US" sz="1700" i="1" dirty="0">
                <a:solidFill>
                  <a:srgbClr val="0070C0"/>
                </a:solidFill>
                <a:ea typeface="PMingLiU" panose="02020500000000000000" pitchFamily="18" charset="-120"/>
              </a:rPr>
              <a:t> of the Internet has soared.</a:t>
            </a:r>
            <a:r>
              <a:rPr lang="en-HK" sz="1700" dirty="0"/>
              <a:t> </a:t>
            </a:r>
            <a:endParaRPr lang="en-US" sz="1700" dirty="0"/>
          </a:p>
        </p:txBody>
      </p:sp>
      <p:sp>
        <p:nvSpPr>
          <p:cNvPr id="9" name="Rectangle 8">
            <a:extLst>
              <a:ext uri="{FF2B5EF4-FFF2-40B4-BE49-F238E27FC236}">
                <a16:creationId xmlns:a16="http://schemas.microsoft.com/office/drawing/2014/main" id="{B4B77915-A4A9-474F-89AA-BEE2B2A04043}"/>
              </a:ext>
            </a:extLst>
          </p:cNvPr>
          <p:cNvSpPr/>
          <p:nvPr/>
        </p:nvSpPr>
        <p:spPr>
          <a:xfrm>
            <a:off x="2740467" y="4211577"/>
            <a:ext cx="8385513" cy="366319"/>
          </a:xfrm>
          <a:prstGeom prst="rect">
            <a:avLst/>
          </a:prstGeom>
        </p:spPr>
        <p:txBody>
          <a:bodyPr wrap="square">
            <a:spAutoFit/>
          </a:bodyPr>
          <a:lstStyle/>
          <a:p>
            <a:pPr algn="just">
              <a:lnSpc>
                <a:spcPct val="115000"/>
              </a:lnSpc>
              <a:spcAft>
                <a:spcPts val="1000"/>
              </a:spcAft>
              <a:tabLst>
                <a:tab pos="1943100" algn="l"/>
              </a:tabLst>
            </a:pPr>
            <a:r>
              <a:rPr lang="en-HK" sz="1700" i="1" dirty="0">
                <a:solidFill>
                  <a:srgbClr val="0070C0"/>
                </a:solidFill>
                <a:ea typeface="PMingLiU" panose="02020500000000000000" pitchFamily="18" charset="-120"/>
                <a:cs typeface="Calibri" panose="020F0502020204030204" pitchFamily="34" charset="0"/>
              </a:rPr>
              <a:t> </a:t>
            </a:r>
            <a:r>
              <a:rPr lang="en-US" sz="1700" i="1" dirty="0">
                <a:solidFill>
                  <a:srgbClr val="0070C0"/>
                </a:solidFill>
                <a:highlight>
                  <a:srgbClr val="FFFF00"/>
                </a:highlight>
                <a:ea typeface="PMingLiU" panose="02020500000000000000" pitchFamily="18" charset="-120"/>
                <a:cs typeface="Calibri" panose="020F0502020204030204" pitchFamily="34" charset="0"/>
              </a:rPr>
              <a:t>Heavy </a:t>
            </a:r>
            <a:r>
              <a:rPr lang="en-US" sz="1700" i="1" u="sng" dirty="0">
                <a:solidFill>
                  <a:srgbClr val="0070C0"/>
                </a:solidFill>
                <a:highlight>
                  <a:srgbClr val="FFFF00"/>
                </a:highlight>
                <a:ea typeface="PMingLiU" panose="02020500000000000000" pitchFamily="18" charset="-120"/>
                <a:cs typeface="Calibri" panose="020F0502020204030204" pitchFamily="34" charset="0"/>
              </a:rPr>
              <a:t>reliance</a:t>
            </a:r>
            <a:r>
              <a:rPr lang="en-US" sz="1700" i="1" dirty="0">
                <a:solidFill>
                  <a:srgbClr val="0070C0"/>
                </a:solidFill>
                <a:highlight>
                  <a:srgbClr val="FFFF00"/>
                </a:highlight>
                <a:ea typeface="PMingLiU" panose="02020500000000000000" pitchFamily="18" charset="-120"/>
                <a:cs typeface="Calibri" panose="020F0502020204030204" pitchFamily="34" charset="0"/>
              </a:rPr>
              <a:t> on one client is risky when you are building up a business.</a:t>
            </a:r>
            <a:endParaRPr lang="en-HK" sz="1700" dirty="0">
              <a:ea typeface="DengXian" panose="02010600030101010101" pitchFamily="2" charset="-122"/>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30081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BCE5-65B6-AE45-B4A9-617682277895}"/>
              </a:ext>
            </a:extLst>
          </p:cNvPr>
          <p:cNvSpPr>
            <a:spLocks noGrp="1"/>
          </p:cNvSpPr>
          <p:nvPr>
            <p:ph type="title"/>
          </p:nvPr>
        </p:nvSpPr>
        <p:spPr/>
        <p:txBody>
          <a:bodyPr/>
          <a:lstStyle/>
          <a:p>
            <a:r>
              <a:rPr lang="en-US" dirty="0"/>
              <a:t>Introduction to the Course</a:t>
            </a:r>
          </a:p>
        </p:txBody>
      </p:sp>
      <p:sp>
        <p:nvSpPr>
          <p:cNvPr id="3" name="Content Placeholder 2">
            <a:extLst>
              <a:ext uri="{FF2B5EF4-FFF2-40B4-BE49-F238E27FC236}">
                <a16:creationId xmlns:a16="http://schemas.microsoft.com/office/drawing/2014/main" id="{CB7BC893-89D8-6F4B-A5B3-FC02EA86F62B}"/>
              </a:ext>
            </a:extLst>
          </p:cNvPr>
          <p:cNvSpPr>
            <a:spLocks noGrp="1"/>
          </p:cNvSpPr>
          <p:nvPr>
            <p:ph idx="1"/>
          </p:nvPr>
        </p:nvSpPr>
        <p:spPr>
          <a:xfrm>
            <a:off x="2494844" y="1704621"/>
            <a:ext cx="9189156" cy="4707467"/>
          </a:xfrm>
        </p:spPr>
        <p:txBody>
          <a:bodyPr>
            <a:normAutofit/>
          </a:bodyPr>
          <a:lstStyle/>
          <a:p>
            <a:pPr marL="0" indent="0">
              <a:buNone/>
            </a:pPr>
            <a:r>
              <a:rPr lang="en-US" sz="2000" b="1" dirty="0"/>
              <a:t>Course content</a:t>
            </a:r>
          </a:p>
          <a:p>
            <a:pPr marL="0" indent="0">
              <a:buNone/>
            </a:pPr>
            <a:r>
              <a:rPr lang="en-HK" dirty="0"/>
              <a:t>The course focuses on </a:t>
            </a:r>
            <a:r>
              <a:rPr lang="en-HK" dirty="0">
                <a:solidFill>
                  <a:srgbClr val="0070C0"/>
                </a:solidFill>
              </a:rPr>
              <a:t>academic presentations </a:t>
            </a:r>
            <a:r>
              <a:rPr lang="en-HK" dirty="0"/>
              <a:t>and </a:t>
            </a:r>
            <a:r>
              <a:rPr lang="en-HK" dirty="0">
                <a:solidFill>
                  <a:srgbClr val="0070C0"/>
                </a:solidFill>
              </a:rPr>
              <a:t>research writing</a:t>
            </a:r>
            <a:r>
              <a:rPr lang="en-HK" dirty="0"/>
              <a:t>:</a:t>
            </a:r>
          </a:p>
          <a:p>
            <a:pPr marL="0" indent="0">
              <a:buNone/>
            </a:pPr>
            <a:endParaRPr lang="en-HK" dirty="0"/>
          </a:p>
          <a:p>
            <a:pPr>
              <a:buFont typeface="+mj-lt"/>
              <a:buAutoNum type="arabicPeriod"/>
            </a:pPr>
            <a:r>
              <a:rPr lang="en-HK" dirty="0"/>
              <a:t>Citing sources accurately and compiling the bibliography or references</a:t>
            </a:r>
          </a:p>
          <a:p>
            <a:pPr lvl="0">
              <a:buFont typeface="+mj-lt"/>
              <a:buAutoNum type="arabicPeriod"/>
            </a:pPr>
            <a:r>
              <a:rPr lang="en-HK" dirty="0" err="1"/>
              <a:t>Analyzing</a:t>
            </a:r>
            <a:r>
              <a:rPr lang="en-HK" dirty="0"/>
              <a:t> the format and structure of academic presentations</a:t>
            </a:r>
          </a:p>
          <a:p>
            <a:pPr lvl="0">
              <a:buFont typeface="+mj-lt"/>
              <a:buAutoNum type="arabicPeriod"/>
            </a:pPr>
            <a:r>
              <a:rPr lang="en-HK" dirty="0"/>
              <a:t>Planning and organizing a short academic presentation</a:t>
            </a:r>
          </a:p>
          <a:p>
            <a:pPr lvl="0">
              <a:buFont typeface="+mj-lt"/>
              <a:buAutoNum type="arabicPeriod"/>
            </a:pPr>
            <a:r>
              <a:rPr lang="en-HK" dirty="0" err="1"/>
              <a:t>Analyzing</a:t>
            </a:r>
            <a:r>
              <a:rPr lang="en-HK" dirty="0"/>
              <a:t> the frameworks for thesis writing and research articles</a:t>
            </a:r>
          </a:p>
          <a:p>
            <a:pPr>
              <a:buFont typeface="+mj-lt"/>
              <a:buAutoNum type="arabicPeriod"/>
            </a:pPr>
            <a:r>
              <a:rPr lang="en-HK" dirty="0" err="1"/>
              <a:t>Analyzing</a:t>
            </a:r>
            <a:r>
              <a:rPr lang="en-HK" dirty="0"/>
              <a:t> and comparing linguistic features of academic speech and writing</a:t>
            </a:r>
          </a:p>
          <a:p>
            <a:pPr lvl="0">
              <a:buFont typeface="+mj-lt"/>
              <a:buAutoNum type="arabicPeriod"/>
            </a:pPr>
            <a:r>
              <a:rPr lang="en-HK" dirty="0"/>
              <a:t>Comparing the stylistic features of academic speech and writing </a:t>
            </a:r>
          </a:p>
          <a:p>
            <a:pPr>
              <a:buFont typeface="+mj-lt"/>
              <a:buAutoNum type="arabicPeriod"/>
            </a:pPr>
            <a:r>
              <a:rPr lang="en-HK" dirty="0"/>
              <a:t>Effective communication in both academic speech and writing</a:t>
            </a:r>
          </a:p>
          <a:p>
            <a:pPr>
              <a:buFont typeface="+mj-lt"/>
              <a:buAutoNum type="arabicPeriod"/>
            </a:pPr>
            <a:r>
              <a:rPr lang="en-HK" dirty="0"/>
              <a:t>Considering assessment criteria and proofreading the thesis</a:t>
            </a:r>
          </a:p>
          <a:p>
            <a:endParaRPr lang="en-HK" dirty="0"/>
          </a:p>
          <a:p>
            <a:endParaRPr lang="en-US" dirty="0"/>
          </a:p>
        </p:txBody>
      </p:sp>
      <p:sp>
        <p:nvSpPr>
          <p:cNvPr id="4" name="Slide Number Placeholder 3">
            <a:extLst>
              <a:ext uri="{FF2B5EF4-FFF2-40B4-BE49-F238E27FC236}">
                <a16:creationId xmlns:a16="http://schemas.microsoft.com/office/drawing/2014/main" id="{01931C5F-3D16-624F-9547-4EB652BD436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4118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0D46C-504C-5A13-CB9D-B11A9A3711CA}"/>
              </a:ext>
            </a:extLst>
          </p:cNvPr>
          <p:cNvSpPr>
            <a:spLocks noGrp="1"/>
          </p:cNvSpPr>
          <p:nvPr>
            <p:ph idx="1"/>
          </p:nvPr>
        </p:nvSpPr>
        <p:spPr>
          <a:xfrm>
            <a:off x="1638299" y="970344"/>
            <a:ext cx="9250279" cy="3777622"/>
          </a:xfrm>
        </p:spPr>
        <p:txBody>
          <a:bodyPr/>
          <a:lstStyle/>
          <a:p>
            <a:r>
              <a:rPr lang="en-US" dirty="0"/>
              <a:t>Now, refer to a journal article from your discipline and identify three sentences that use nominalization. Analyze the sentence structure and examine how nominalization enhances the conciseness and clarity of the sentences.</a:t>
            </a:r>
            <a:endParaRPr lang="en-HK" dirty="0"/>
          </a:p>
          <a:p>
            <a:endParaRPr lang="en-HK" dirty="0"/>
          </a:p>
        </p:txBody>
      </p:sp>
      <p:sp>
        <p:nvSpPr>
          <p:cNvPr id="4" name="Slide Number Placeholder 3">
            <a:extLst>
              <a:ext uri="{FF2B5EF4-FFF2-40B4-BE49-F238E27FC236}">
                <a16:creationId xmlns:a16="http://schemas.microsoft.com/office/drawing/2014/main" id="{9B63E504-98CA-36FC-697B-0166609B6A32}"/>
              </a:ext>
            </a:extLst>
          </p:cNvPr>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5" name="Table 4">
            <a:extLst>
              <a:ext uri="{FF2B5EF4-FFF2-40B4-BE49-F238E27FC236}">
                <a16:creationId xmlns:a16="http://schemas.microsoft.com/office/drawing/2014/main" id="{A11A858E-5E31-825E-F1A7-987CD28762DD}"/>
              </a:ext>
            </a:extLst>
          </p:cNvPr>
          <p:cNvGraphicFramePr>
            <a:graphicFrameLocks noGrp="1"/>
          </p:cNvGraphicFramePr>
          <p:nvPr>
            <p:extLst>
              <p:ext uri="{D42A27DB-BD31-4B8C-83A1-F6EECF244321}">
                <p14:modId xmlns:p14="http://schemas.microsoft.com/office/powerpoint/2010/main" val="2493096390"/>
              </p:ext>
            </p:extLst>
          </p:nvPr>
        </p:nvGraphicFramePr>
        <p:xfrm>
          <a:off x="1946142" y="2440536"/>
          <a:ext cx="8413047" cy="3447120"/>
        </p:xfrm>
        <a:graphic>
          <a:graphicData uri="http://schemas.openxmlformats.org/drawingml/2006/table">
            <a:tbl>
              <a:tblPr firstRow="1" firstCol="1" bandRow="1"/>
              <a:tblGrid>
                <a:gridCol w="8413047">
                  <a:extLst>
                    <a:ext uri="{9D8B030D-6E8A-4147-A177-3AD203B41FA5}">
                      <a16:colId xmlns:a16="http://schemas.microsoft.com/office/drawing/2014/main" val="2969435985"/>
                    </a:ext>
                  </a:extLst>
                </a:gridCol>
              </a:tblGrid>
              <a:tr h="3447120">
                <a:tc>
                  <a:txBody>
                    <a:bodyPr/>
                    <a:lstStyle/>
                    <a:p>
                      <a:pPr algn="just">
                        <a:lnSpc>
                          <a:spcPct val="115000"/>
                        </a:lnSpc>
                        <a:spcAft>
                          <a:spcPts val="1000"/>
                        </a:spcAft>
                        <a:buNone/>
                      </a:pPr>
                      <a:r>
                        <a:rPr lang="en-US" sz="2800" dirty="0">
                          <a:effectLst/>
                          <a:latin typeface="Calibri" panose="020F0502020204030204" pitchFamily="34" charset="0"/>
                          <a:ea typeface="DengXian" panose="02010600030101010101" pitchFamily="2" charset="-122"/>
                          <a:cs typeface="Times New Roman" panose="02020603050405020304" pitchFamily="18" charset="0"/>
                        </a:rPr>
                        <a:t>Sentence 1:</a:t>
                      </a:r>
                      <a:endParaRPr lang="en-HK" sz="28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15000"/>
                        </a:lnSpc>
                        <a:spcAft>
                          <a:spcPts val="1000"/>
                        </a:spcAft>
                        <a:buNone/>
                      </a:pPr>
                      <a:r>
                        <a:rPr lang="en-US" sz="2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28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15000"/>
                        </a:lnSpc>
                        <a:spcAft>
                          <a:spcPts val="1000"/>
                        </a:spcAft>
                        <a:buNone/>
                      </a:pPr>
                      <a:r>
                        <a:rPr lang="en-US" sz="2800" dirty="0">
                          <a:effectLst/>
                          <a:latin typeface="Calibri" panose="020F0502020204030204" pitchFamily="34" charset="0"/>
                          <a:ea typeface="DengXian" panose="02010600030101010101" pitchFamily="2" charset="-122"/>
                          <a:cs typeface="Times New Roman" panose="02020603050405020304" pitchFamily="18" charset="0"/>
                        </a:rPr>
                        <a:t>Sentence 2:</a:t>
                      </a:r>
                      <a:endParaRPr lang="en-HK" sz="28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15000"/>
                        </a:lnSpc>
                        <a:spcAft>
                          <a:spcPts val="1000"/>
                        </a:spcAft>
                        <a:buNone/>
                      </a:pPr>
                      <a:r>
                        <a:rPr lang="en-US" sz="2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28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15000"/>
                        </a:lnSpc>
                        <a:spcAft>
                          <a:spcPts val="1000"/>
                        </a:spcAft>
                        <a:buNone/>
                      </a:pPr>
                      <a:r>
                        <a:rPr lang="en-US" sz="2800" dirty="0">
                          <a:effectLst/>
                          <a:latin typeface="Calibri" panose="020F0502020204030204" pitchFamily="34" charset="0"/>
                          <a:ea typeface="DengXian" panose="02010600030101010101" pitchFamily="2" charset="-122"/>
                          <a:cs typeface="Times New Roman" panose="02020603050405020304" pitchFamily="18" charset="0"/>
                        </a:rPr>
                        <a:t>Sentence 3:</a:t>
                      </a:r>
                      <a:endParaRPr lang="en-HK" sz="28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15000"/>
                        </a:lnSpc>
                        <a:spcAft>
                          <a:spcPts val="1000"/>
                        </a:spcAft>
                        <a:buNone/>
                      </a:pPr>
                      <a:r>
                        <a:rPr lang="en-US" sz="11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1617265"/>
                  </a:ext>
                </a:extLst>
              </a:tr>
            </a:tbl>
          </a:graphicData>
        </a:graphic>
      </p:graphicFrame>
    </p:spTree>
    <p:extLst>
      <p:ext uri="{BB962C8B-B14F-4D97-AF65-F5344CB8AC3E}">
        <p14:creationId xmlns:p14="http://schemas.microsoft.com/office/powerpoint/2010/main" val="239481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BF15-5288-4CAE-ABDF-BFA2AC4844F5}"/>
              </a:ext>
            </a:extLst>
          </p:cNvPr>
          <p:cNvSpPr>
            <a:spLocks noGrp="1"/>
          </p:cNvSpPr>
          <p:nvPr>
            <p:ph type="title"/>
          </p:nvPr>
        </p:nvSpPr>
        <p:spPr>
          <a:xfrm>
            <a:off x="1794805" y="414337"/>
            <a:ext cx="8911687" cy="1280890"/>
          </a:xfrm>
        </p:spPr>
        <p:txBody>
          <a:bodyPr/>
          <a:lstStyle/>
          <a:p>
            <a:r>
              <a:rPr lang="en-US" dirty="0"/>
              <a:t>Speaking Practice Task: </a:t>
            </a:r>
            <a:endParaRPr lang="en-GB" dirty="0"/>
          </a:p>
        </p:txBody>
      </p:sp>
      <p:sp>
        <p:nvSpPr>
          <p:cNvPr id="3" name="Content Placeholder 2">
            <a:extLst>
              <a:ext uri="{FF2B5EF4-FFF2-40B4-BE49-F238E27FC236}">
                <a16:creationId xmlns:a16="http://schemas.microsoft.com/office/drawing/2014/main" id="{5D6C8749-A17A-4404-8345-BA0ABE292D23}"/>
              </a:ext>
            </a:extLst>
          </p:cNvPr>
          <p:cNvSpPr>
            <a:spLocks noGrp="1"/>
          </p:cNvSpPr>
          <p:nvPr>
            <p:ph idx="1"/>
          </p:nvPr>
        </p:nvSpPr>
        <p:spPr>
          <a:xfrm>
            <a:off x="1794805" y="1380226"/>
            <a:ext cx="10126396" cy="5052586"/>
          </a:xfrm>
        </p:spPr>
        <p:txBody>
          <a:bodyPr>
            <a:normAutofit/>
          </a:bodyPr>
          <a:lstStyle/>
          <a:p>
            <a:pPr marL="0" indent="0">
              <a:buNone/>
            </a:pPr>
            <a:r>
              <a:rPr lang="en-US" sz="2000" b="1" dirty="0"/>
              <a:t>Features of a Good Thesis/Journal Article</a:t>
            </a:r>
            <a:endParaRPr lang="en-GB" sz="2000" dirty="0"/>
          </a:p>
          <a:p>
            <a:pPr marL="0" indent="0">
              <a:buNone/>
            </a:pPr>
            <a:endParaRPr lang="en-US" sz="2000" dirty="0"/>
          </a:p>
          <a:p>
            <a:pPr marL="0" indent="0">
              <a:buNone/>
            </a:pPr>
            <a:r>
              <a:rPr lang="en-US" sz="2000" dirty="0"/>
              <a:t>What do you think are the most important features of a good thesis/journal article? Give a 1-minute speech on this topic. Your teacher may ask you to give the speech in front of the class.</a:t>
            </a:r>
            <a:endParaRPr lang="en-GB" sz="2000" dirty="0"/>
          </a:p>
          <a:p>
            <a:pPr marL="0" lvl="0" indent="0">
              <a:buNone/>
            </a:pPr>
            <a:endParaRPr lang="en-GB" sz="2000" dirty="0">
              <a:solidFill>
                <a:srgbClr val="00B0F0"/>
              </a:solidFill>
            </a:endParaRPr>
          </a:p>
          <a:p>
            <a:pPr marL="0" lvl="0" indent="0">
              <a:buNone/>
            </a:pPr>
            <a:endParaRPr lang="en-GB" dirty="0"/>
          </a:p>
        </p:txBody>
      </p:sp>
      <p:sp>
        <p:nvSpPr>
          <p:cNvPr id="4" name="Slide Number Placeholder 3">
            <a:extLst>
              <a:ext uri="{FF2B5EF4-FFF2-40B4-BE49-F238E27FC236}">
                <a16:creationId xmlns:a16="http://schemas.microsoft.com/office/drawing/2014/main" id="{F38A3235-B222-BB48-B87D-FEFBB1D0A28F}"/>
              </a:ext>
            </a:extLst>
          </p:cNvPr>
          <p:cNvSpPr>
            <a:spLocks noGrp="1"/>
          </p:cNvSpPr>
          <p:nvPr>
            <p:ph type="sldNum" sz="quarter" idx="12"/>
          </p:nvPr>
        </p:nvSpPr>
        <p:spPr/>
        <p:txBody>
          <a:bodyPr/>
          <a:lstStyle/>
          <a:p>
            <a:fld id="{D57F1E4F-1CFF-5643-939E-217C01CDF565}" type="slidenum">
              <a:rPr lang="en-US" smtClean="0"/>
              <a:pPr/>
              <a:t>51</a:t>
            </a:fld>
            <a:endParaRPr lang="en-US" dirty="0"/>
          </a:p>
        </p:txBody>
      </p:sp>
      <p:graphicFrame>
        <p:nvGraphicFramePr>
          <p:cNvPr id="5" name="Table 4">
            <a:extLst>
              <a:ext uri="{FF2B5EF4-FFF2-40B4-BE49-F238E27FC236}">
                <a16:creationId xmlns:a16="http://schemas.microsoft.com/office/drawing/2014/main" id="{1C36FD02-ECF2-4F64-9A9B-944A1E7F9FD0}"/>
              </a:ext>
            </a:extLst>
          </p:cNvPr>
          <p:cNvGraphicFramePr>
            <a:graphicFrameLocks noGrp="1"/>
          </p:cNvGraphicFramePr>
          <p:nvPr>
            <p:extLst>
              <p:ext uri="{D42A27DB-BD31-4B8C-83A1-F6EECF244321}">
                <p14:modId xmlns:p14="http://schemas.microsoft.com/office/powerpoint/2010/main" val="322300329"/>
              </p:ext>
            </p:extLst>
          </p:nvPr>
        </p:nvGraphicFramePr>
        <p:xfrm>
          <a:off x="1733206" y="3731160"/>
          <a:ext cx="10249593" cy="2382520"/>
        </p:xfrm>
        <a:graphic>
          <a:graphicData uri="http://schemas.openxmlformats.org/drawingml/2006/table">
            <a:tbl>
              <a:tblPr firstRow="1" bandRow="1">
                <a:tableStyleId>{5C22544A-7EE6-4342-B048-85BDC9FD1C3A}</a:tableStyleId>
              </a:tblPr>
              <a:tblGrid>
                <a:gridCol w="3416531">
                  <a:extLst>
                    <a:ext uri="{9D8B030D-6E8A-4147-A177-3AD203B41FA5}">
                      <a16:colId xmlns:a16="http://schemas.microsoft.com/office/drawing/2014/main" val="3411718577"/>
                    </a:ext>
                  </a:extLst>
                </a:gridCol>
                <a:gridCol w="3416531">
                  <a:extLst>
                    <a:ext uri="{9D8B030D-6E8A-4147-A177-3AD203B41FA5}">
                      <a16:colId xmlns:a16="http://schemas.microsoft.com/office/drawing/2014/main" val="1488500803"/>
                    </a:ext>
                  </a:extLst>
                </a:gridCol>
                <a:gridCol w="3416531">
                  <a:extLst>
                    <a:ext uri="{9D8B030D-6E8A-4147-A177-3AD203B41FA5}">
                      <a16:colId xmlns:a16="http://schemas.microsoft.com/office/drawing/2014/main" val="465722679"/>
                    </a:ext>
                  </a:extLst>
                </a:gridCol>
              </a:tblGrid>
              <a:tr h="370840">
                <a:tc>
                  <a:txBody>
                    <a:bodyPr/>
                    <a:lstStyle/>
                    <a:p>
                      <a:r>
                        <a:rPr lang="en-GB" dirty="0"/>
                        <a:t>Content</a:t>
                      </a:r>
                      <a:endParaRPr lang="en-US" dirty="0"/>
                    </a:p>
                  </a:txBody>
                  <a:tcPr/>
                </a:tc>
                <a:tc>
                  <a:txBody>
                    <a:bodyPr/>
                    <a:lstStyle/>
                    <a:p>
                      <a:r>
                        <a:rPr lang="en-GB"/>
                        <a:t>Language</a:t>
                      </a:r>
                      <a:endParaRPr lang="en-US"/>
                    </a:p>
                  </a:txBody>
                  <a:tcPr/>
                </a:tc>
                <a:tc>
                  <a:txBody>
                    <a:bodyPr/>
                    <a:lstStyle/>
                    <a:p>
                      <a:r>
                        <a:rPr lang="en-GB"/>
                        <a:t>Organisation</a:t>
                      </a:r>
                      <a:endParaRPr lang="en-US"/>
                    </a:p>
                  </a:txBody>
                  <a:tcPr/>
                </a:tc>
                <a:extLst>
                  <a:ext uri="{0D108BD9-81ED-4DB2-BD59-A6C34878D82A}">
                    <a16:rowId xmlns:a16="http://schemas.microsoft.com/office/drawing/2014/main" val="714734379"/>
                  </a:ext>
                </a:extLst>
              </a:tr>
              <a:tr h="370840">
                <a:tc>
                  <a:txBody>
                    <a:bodyPr/>
                    <a:lstStyle/>
                    <a:p>
                      <a:pPr marL="285750" indent="-285750">
                        <a:buFont typeface="Arial" panose="020B0604020202020204" pitchFamily="34" charset="0"/>
                        <a:buChar char="•"/>
                      </a:pPr>
                      <a:r>
                        <a:rPr lang="en-US" sz="1400">
                          <a:solidFill>
                            <a:srgbClr val="0070C0"/>
                          </a:solidFill>
                        </a:rPr>
                        <a:t>careful substantiation of the argument</a:t>
                      </a:r>
                    </a:p>
                    <a:p>
                      <a:pPr marL="285750" indent="-285750">
                        <a:buFont typeface="Arial" panose="020B0604020202020204" pitchFamily="34" charset="0"/>
                        <a:buChar char="•"/>
                      </a:pPr>
                      <a:r>
                        <a:rPr lang="en-US" sz="1400">
                          <a:solidFill>
                            <a:srgbClr val="0070C0"/>
                          </a:solidFill>
                        </a:rPr>
                        <a:t>good use of sources</a:t>
                      </a:r>
                    </a:p>
                    <a:p>
                      <a:pPr marL="285750" indent="-285750">
                        <a:buFont typeface="Arial" panose="020B0604020202020204" pitchFamily="34" charset="0"/>
                        <a:buChar char="•"/>
                      </a:pPr>
                      <a:r>
                        <a:rPr lang="en-US" sz="1400">
                          <a:solidFill>
                            <a:srgbClr val="0070C0"/>
                          </a:solidFill>
                        </a:rPr>
                        <a:t>clear referencing</a:t>
                      </a:r>
                    </a:p>
                    <a:p>
                      <a:pPr marL="285750" indent="-285750">
                        <a:buFont typeface="Arial" panose="020B0604020202020204" pitchFamily="34" charset="0"/>
                        <a:buChar char="•"/>
                      </a:pPr>
                      <a:r>
                        <a:rPr lang="en-US" sz="1400">
                          <a:solidFill>
                            <a:srgbClr val="0070C0"/>
                          </a:solidFill>
                        </a:rPr>
                        <a:t>clearly defined research niche (novelty)</a:t>
                      </a:r>
                    </a:p>
                    <a:p>
                      <a:pPr marL="285750" indent="-285750">
                        <a:buFont typeface="Arial" panose="020B0604020202020204" pitchFamily="34" charset="0"/>
                        <a:buChar char="•"/>
                      </a:pPr>
                      <a:r>
                        <a:rPr lang="en-US" sz="1400">
                          <a:solidFill>
                            <a:srgbClr val="0070C0"/>
                          </a:solidFill>
                        </a:rPr>
                        <a:t>clear development of topic</a:t>
                      </a:r>
                    </a:p>
                    <a:p>
                      <a:pPr marL="285750" indent="-285750">
                        <a:buFont typeface="Arial" panose="020B0604020202020204" pitchFamily="34" charset="0"/>
                        <a:buChar char="•"/>
                      </a:pPr>
                      <a:r>
                        <a:rPr lang="en-US" sz="1400">
                          <a:solidFill>
                            <a:srgbClr val="0070C0"/>
                          </a:solidFill>
                        </a:rPr>
                        <a:t>clearly defined research contributions</a:t>
                      </a:r>
                    </a:p>
                  </a:txBody>
                  <a:tcPr/>
                </a:tc>
                <a:tc>
                  <a:txBody>
                    <a:bodyPr/>
                    <a:lstStyle/>
                    <a:p>
                      <a:pPr marL="285750" indent="-285750">
                        <a:buFont typeface="Arial" panose="020B0604020202020204" pitchFamily="34" charset="0"/>
                        <a:buChar char="•"/>
                      </a:pPr>
                      <a:r>
                        <a:rPr lang="en-US" sz="1400">
                          <a:solidFill>
                            <a:srgbClr val="0070C0"/>
                          </a:solidFill>
                        </a:rPr>
                        <a:t>well-structured sentences</a:t>
                      </a:r>
                    </a:p>
                    <a:p>
                      <a:pPr marL="285750" indent="-285750">
                        <a:buFont typeface="Arial" panose="020B0604020202020204" pitchFamily="34" charset="0"/>
                        <a:buChar char="•"/>
                      </a:pPr>
                      <a:r>
                        <a:rPr lang="en-US" sz="1400">
                          <a:solidFill>
                            <a:srgbClr val="0070C0"/>
                          </a:solidFill>
                        </a:rPr>
                        <a:t>correct spelling</a:t>
                      </a:r>
                    </a:p>
                    <a:p>
                      <a:pPr marL="285750" indent="-285750">
                        <a:buFont typeface="Arial" panose="020B0604020202020204" pitchFamily="34" charset="0"/>
                        <a:buChar char="•"/>
                      </a:pPr>
                      <a:r>
                        <a:rPr lang="en-US" sz="1400">
                          <a:solidFill>
                            <a:srgbClr val="0070C0"/>
                          </a:solidFill>
                        </a:rPr>
                        <a:t>simple vs complex word choices and grammatical sentences</a:t>
                      </a:r>
                    </a:p>
                    <a:p>
                      <a:pPr marL="285750" indent="-285750">
                        <a:buFont typeface="Arial" panose="020B0604020202020204" pitchFamily="34" charset="0"/>
                        <a:buChar char="•"/>
                      </a:pPr>
                      <a:r>
                        <a:rPr lang="en-GB" sz="1400">
                          <a:solidFill>
                            <a:srgbClr val="0070C0"/>
                          </a:solidFill>
                        </a:rPr>
                        <a:t>academic word choice</a:t>
                      </a:r>
                      <a:endParaRPr lang="en-US" sz="1400"/>
                    </a:p>
                  </a:txBody>
                  <a:tcPr/>
                </a:tc>
                <a:tc>
                  <a:txBody>
                    <a:bodyPr/>
                    <a:lstStyle/>
                    <a:p>
                      <a:pPr marL="285750" indent="-285750">
                        <a:buFont typeface="Arial" panose="020B0604020202020204" pitchFamily="34" charset="0"/>
                        <a:buChar char="•"/>
                      </a:pPr>
                      <a:r>
                        <a:rPr lang="en-US" sz="1400" dirty="0">
                          <a:solidFill>
                            <a:srgbClr val="0070C0"/>
                          </a:solidFill>
                        </a:rPr>
                        <a:t>clearly structured argument</a:t>
                      </a:r>
                    </a:p>
                    <a:p>
                      <a:pPr marL="285750" indent="-285750">
                        <a:buFont typeface="Arial" panose="020B0604020202020204" pitchFamily="34" charset="0"/>
                        <a:buChar char="•"/>
                      </a:pPr>
                      <a:r>
                        <a:rPr lang="en-US" sz="1400" dirty="0">
                          <a:solidFill>
                            <a:srgbClr val="0070C0"/>
                          </a:solidFill>
                        </a:rPr>
                        <a:t>good cohesion between paragraphs/sections</a:t>
                      </a:r>
                    </a:p>
                    <a:p>
                      <a:pPr marL="285750" indent="-285750">
                        <a:buFont typeface="Arial" panose="020B0604020202020204" pitchFamily="34" charset="0"/>
                        <a:buChar char="•"/>
                      </a:pPr>
                      <a:r>
                        <a:rPr lang="en-US" sz="1400" dirty="0">
                          <a:solidFill>
                            <a:srgbClr val="0070C0"/>
                          </a:solidFill>
                        </a:rPr>
                        <a:t>good cohesion within paragraphs</a:t>
                      </a:r>
                    </a:p>
                    <a:p>
                      <a:pPr marL="285750" indent="-285750">
                        <a:buFont typeface="Arial" panose="020B0604020202020204" pitchFamily="34" charset="0"/>
                        <a:buChar char="•"/>
                      </a:pPr>
                      <a:r>
                        <a:rPr lang="en-US" sz="1400" dirty="0">
                          <a:solidFill>
                            <a:srgbClr val="0070C0"/>
                          </a:solidFill>
                        </a:rPr>
                        <a:t>logical transition between chapters</a:t>
                      </a:r>
                    </a:p>
                    <a:p>
                      <a:pPr marL="285750" indent="-285750">
                        <a:buFont typeface="Arial" panose="020B0604020202020204" pitchFamily="34" charset="0"/>
                        <a:buChar char="•"/>
                      </a:pPr>
                      <a:r>
                        <a:rPr lang="en-US" sz="1400" dirty="0">
                          <a:solidFill>
                            <a:srgbClr val="0070C0"/>
                          </a:solidFill>
                        </a:rPr>
                        <a:t>clear layout</a:t>
                      </a:r>
                    </a:p>
                    <a:p>
                      <a:pPr marL="285750" indent="-285750">
                        <a:buFont typeface="Arial" panose="020B0604020202020204" pitchFamily="34" charset="0"/>
                        <a:buChar char="•"/>
                      </a:pPr>
                      <a:r>
                        <a:rPr lang="en-US" sz="1400" dirty="0">
                          <a:solidFill>
                            <a:srgbClr val="0070C0"/>
                          </a:solidFill>
                        </a:rPr>
                        <a:t>clear overall organization</a:t>
                      </a:r>
                      <a:endParaRPr lang="en-US" sz="1400" dirty="0"/>
                    </a:p>
                  </a:txBody>
                  <a:tcPr/>
                </a:tc>
                <a:extLst>
                  <a:ext uri="{0D108BD9-81ED-4DB2-BD59-A6C34878D82A}">
                    <a16:rowId xmlns:a16="http://schemas.microsoft.com/office/drawing/2014/main" val="1023033445"/>
                  </a:ext>
                </a:extLst>
              </a:tr>
            </a:tbl>
          </a:graphicData>
        </a:graphic>
      </p:graphicFrame>
    </p:spTree>
    <p:extLst>
      <p:ext uri="{BB962C8B-B14F-4D97-AF65-F5344CB8AC3E}">
        <p14:creationId xmlns:p14="http://schemas.microsoft.com/office/powerpoint/2010/main" val="2085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BF15-5288-4CAE-ABDF-BFA2AC4844F5}"/>
              </a:ext>
            </a:extLst>
          </p:cNvPr>
          <p:cNvSpPr>
            <a:spLocks noGrp="1"/>
          </p:cNvSpPr>
          <p:nvPr>
            <p:ph type="title"/>
          </p:nvPr>
        </p:nvSpPr>
        <p:spPr>
          <a:xfrm>
            <a:off x="1837668" y="512462"/>
            <a:ext cx="8911687" cy="1280890"/>
          </a:xfrm>
        </p:spPr>
        <p:txBody>
          <a:bodyPr/>
          <a:lstStyle/>
          <a:p>
            <a:r>
              <a:rPr lang="en-US" b="1" dirty="0"/>
              <a:t>Independent Language Learning:</a:t>
            </a:r>
            <a:endParaRPr lang="en-GB" dirty="0"/>
          </a:p>
        </p:txBody>
      </p:sp>
      <p:sp>
        <p:nvSpPr>
          <p:cNvPr id="3" name="Content Placeholder 2">
            <a:extLst>
              <a:ext uri="{FF2B5EF4-FFF2-40B4-BE49-F238E27FC236}">
                <a16:creationId xmlns:a16="http://schemas.microsoft.com/office/drawing/2014/main" id="{5D6C8749-A17A-4404-8345-BA0ABE292D23}"/>
              </a:ext>
            </a:extLst>
          </p:cNvPr>
          <p:cNvSpPr>
            <a:spLocks noGrp="1"/>
          </p:cNvSpPr>
          <p:nvPr>
            <p:ph idx="1"/>
          </p:nvPr>
        </p:nvSpPr>
        <p:spPr>
          <a:xfrm>
            <a:off x="1837668" y="1732597"/>
            <a:ext cx="10126396" cy="5343525"/>
          </a:xfrm>
        </p:spPr>
        <p:txBody>
          <a:bodyPr>
            <a:normAutofit/>
          </a:bodyPr>
          <a:lstStyle/>
          <a:p>
            <a:pPr marL="0" indent="0" algn="just">
              <a:lnSpc>
                <a:spcPct val="150000"/>
              </a:lnSpc>
              <a:buNone/>
            </a:pPr>
            <a:r>
              <a:rPr lang="en-US" dirty="0"/>
              <a:t>As a postgraduate student, you need to be able to enhance your academic reading, writing, speaking, listening and research skills independently. To do this systematically, it would be useful if you </a:t>
            </a:r>
            <a:r>
              <a:rPr lang="en-US" b="1" dirty="0" err="1"/>
              <a:t>i</a:t>
            </a:r>
            <a:r>
              <a:rPr lang="en-US" b="1" dirty="0"/>
              <a:t>) set language learning goals for yourself</a:t>
            </a:r>
            <a:r>
              <a:rPr lang="en-US" dirty="0"/>
              <a:t> (i.e. identify one or two language areas that you would like to improve), </a:t>
            </a:r>
            <a:r>
              <a:rPr lang="en-US" b="1" dirty="0"/>
              <a:t>ii) select relevant learning materials and methods</a:t>
            </a:r>
            <a:r>
              <a:rPr lang="en-US" dirty="0"/>
              <a:t> from the Independent Language Learning Guide (available on Moodle), </a:t>
            </a:r>
            <a:r>
              <a:rPr lang="en-US" b="1" dirty="0"/>
              <a:t>iii) carry out the independent language learning activities,</a:t>
            </a:r>
            <a:r>
              <a:rPr lang="en-US" dirty="0"/>
              <a:t> and </a:t>
            </a:r>
            <a:r>
              <a:rPr lang="en-US" b="1" dirty="0"/>
              <a:t>iv) regularly monitor and reflect on your own learning progress</a:t>
            </a:r>
            <a:r>
              <a:rPr lang="en-US" dirty="0"/>
              <a:t>. In this course, there will be an individual consultation in which you can discuss your language learning plans and/or the problems you encountered in the independent language learning process with your lecturer. The Language Centre is also providing a range of language learning support services to HKBU students. Please ask your lecturer for more details.</a:t>
            </a:r>
            <a:endParaRPr lang="en-GB" dirty="0"/>
          </a:p>
          <a:p>
            <a:pPr marL="0" lvl="0" indent="0">
              <a:buNone/>
            </a:pPr>
            <a:endParaRPr lang="en-GB" dirty="0"/>
          </a:p>
        </p:txBody>
      </p:sp>
      <p:sp>
        <p:nvSpPr>
          <p:cNvPr id="4" name="Slide Number Placeholder 3">
            <a:extLst>
              <a:ext uri="{FF2B5EF4-FFF2-40B4-BE49-F238E27FC236}">
                <a16:creationId xmlns:a16="http://schemas.microsoft.com/office/drawing/2014/main" id="{2E3EBE98-C728-3D4C-B2F0-EC637CB49D19}"/>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821041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2B12-3047-4FF4-B477-364F51229A07}"/>
              </a:ext>
            </a:extLst>
          </p:cNvPr>
          <p:cNvSpPr>
            <a:spLocks noGrp="1"/>
          </p:cNvSpPr>
          <p:nvPr>
            <p:ph type="title"/>
          </p:nvPr>
        </p:nvSpPr>
        <p:spPr>
          <a:xfrm>
            <a:off x="2307175" y="306333"/>
            <a:ext cx="8911687" cy="1280890"/>
          </a:xfrm>
        </p:spPr>
        <p:txBody>
          <a:bodyPr>
            <a:normAutofit/>
          </a:bodyPr>
          <a:lstStyle/>
          <a:p>
            <a:r>
              <a:rPr lang="en-US" sz="2000"/>
              <a:t>An effective independent language learner should be able to </a:t>
            </a:r>
            <a:r>
              <a:rPr lang="en-US" sz="2000" b="1"/>
              <a:t>plan, monitor and reflect on their own learning</a:t>
            </a:r>
            <a:endParaRPr lang="en-GB" sz="2000" dirty="0"/>
          </a:p>
        </p:txBody>
      </p:sp>
      <p:graphicFrame>
        <p:nvGraphicFramePr>
          <p:cNvPr id="70" name="Diagram 69">
            <a:extLst>
              <a:ext uri="{FF2B5EF4-FFF2-40B4-BE49-F238E27FC236}">
                <a16:creationId xmlns:a16="http://schemas.microsoft.com/office/drawing/2014/main" id="{4714A1EB-AB14-4CF5-8D75-A57F60E74EC6}"/>
              </a:ext>
            </a:extLst>
          </p:cNvPr>
          <p:cNvGraphicFramePr/>
          <p:nvPr>
            <p:extLst>
              <p:ext uri="{D42A27DB-BD31-4B8C-83A1-F6EECF244321}">
                <p14:modId xmlns:p14="http://schemas.microsoft.com/office/powerpoint/2010/main" val="3780833053"/>
              </p:ext>
            </p:extLst>
          </p:nvPr>
        </p:nvGraphicFramePr>
        <p:xfrm>
          <a:off x="2482398" y="2003193"/>
          <a:ext cx="6343016" cy="3646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789B840-A767-4219-8E3C-7FAF35D80C2D}"/>
              </a:ext>
            </a:extLst>
          </p:cNvPr>
          <p:cNvPicPr>
            <a:picLocks noChangeAspect="1"/>
          </p:cNvPicPr>
          <p:nvPr/>
        </p:nvPicPr>
        <p:blipFill>
          <a:blip r:embed="rId7"/>
          <a:stretch>
            <a:fillRect/>
          </a:stretch>
        </p:blipFill>
        <p:spPr>
          <a:xfrm>
            <a:off x="7833862" y="1271445"/>
            <a:ext cx="4027275" cy="2346325"/>
          </a:xfrm>
          <a:prstGeom prst="rect">
            <a:avLst/>
          </a:prstGeom>
        </p:spPr>
      </p:pic>
      <p:pic>
        <p:nvPicPr>
          <p:cNvPr id="6" name="Picture 5">
            <a:extLst>
              <a:ext uri="{FF2B5EF4-FFF2-40B4-BE49-F238E27FC236}">
                <a16:creationId xmlns:a16="http://schemas.microsoft.com/office/drawing/2014/main" id="{8A977B68-2DD4-44F6-A97E-41B9A127482A}"/>
              </a:ext>
            </a:extLst>
          </p:cNvPr>
          <p:cNvPicPr>
            <a:picLocks noChangeAspect="1"/>
          </p:cNvPicPr>
          <p:nvPr/>
        </p:nvPicPr>
        <p:blipFill>
          <a:blip r:embed="rId8"/>
          <a:stretch>
            <a:fillRect/>
          </a:stretch>
        </p:blipFill>
        <p:spPr>
          <a:xfrm>
            <a:off x="8825414" y="4033740"/>
            <a:ext cx="2643187" cy="2389730"/>
          </a:xfrm>
          <a:prstGeom prst="rect">
            <a:avLst/>
          </a:prstGeom>
        </p:spPr>
      </p:pic>
      <p:pic>
        <p:nvPicPr>
          <p:cNvPr id="3" name="Picture 2"/>
          <p:cNvPicPr>
            <a:picLocks noChangeAspect="1"/>
          </p:cNvPicPr>
          <p:nvPr/>
        </p:nvPicPr>
        <p:blipFill>
          <a:blip r:embed="rId9"/>
          <a:stretch>
            <a:fillRect/>
          </a:stretch>
        </p:blipFill>
        <p:spPr>
          <a:xfrm>
            <a:off x="1460312" y="3405537"/>
            <a:ext cx="2646467" cy="3015742"/>
          </a:xfrm>
          <a:prstGeom prst="rect">
            <a:avLst/>
          </a:prstGeom>
        </p:spPr>
      </p:pic>
      <p:sp>
        <p:nvSpPr>
          <p:cNvPr id="4" name="Slide Number Placeholder 3">
            <a:extLst>
              <a:ext uri="{FF2B5EF4-FFF2-40B4-BE49-F238E27FC236}">
                <a16:creationId xmlns:a16="http://schemas.microsoft.com/office/drawing/2014/main" id="{2CF8AC53-52EC-A04F-A20B-D6DF8F83310D}"/>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29148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2B12-3047-4FF4-B477-364F51229A07}"/>
              </a:ext>
            </a:extLst>
          </p:cNvPr>
          <p:cNvSpPr>
            <a:spLocks noGrp="1"/>
          </p:cNvSpPr>
          <p:nvPr>
            <p:ph type="title"/>
          </p:nvPr>
        </p:nvSpPr>
        <p:spPr>
          <a:xfrm>
            <a:off x="727711" y="1626402"/>
            <a:ext cx="4758690" cy="1549283"/>
          </a:xfrm>
        </p:spPr>
        <p:txBody>
          <a:bodyPr>
            <a:noAutofit/>
          </a:bodyPr>
          <a:lstStyle/>
          <a:p>
            <a:pPr>
              <a:lnSpc>
                <a:spcPct val="150000"/>
              </a:lnSpc>
            </a:pPr>
            <a:r>
              <a:rPr lang="en-HK" sz="1600" dirty="0"/>
              <a:t>Now, start to create a plan to help yourself enhance your English skills during your postgraduate studies. Please refer to Sections 3 and 5 of the Independent Language Learning Guide in order to complete your goals plan. </a:t>
            </a:r>
            <a:endParaRPr lang="en-GB" sz="1600" dirty="0"/>
          </a:p>
        </p:txBody>
      </p:sp>
      <p:sp>
        <p:nvSpPr>
          <p:cNvPr id="3" name="Slide Number Placeholder 2">
            <a:extLst>
              <a:ext uri="{FF2B5EF4-FFF2-40B4-BE49-F238E27FC236}">
                <a16:creationId xmlns:a16="http://schemas.microsoft.com/office/drawing/2014/main" id="{68C92726-A795-584E-A8E1-D3DC1C24E471}"/>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Picture 5">
            <a:extLst>
              <a:ext uri="{FF2B5EF4-FFF2-40B4-BE49-F238E27FC236}">
                <a16:creationId xmlns:a16="http://schemas.microsoft.com/office/drawing/2014/main" id="{127E5759-2490-5D40-B62A-FD4A502E29B1}"/>
              </a:ext>
            </a:extLst>
          </p:cNvPr>
          <p:cNvPicPr>
            <a:picLocks noChangeAspect="1"/>
          </p:cNvPicPr>
          <p:nvPr/>
        </p:nvPicPr>
        <p:blipFill>
          <a:blip r:embed="rId2"/>
          <a:stretch>
            <a:fillRect/>
          </a:stretch>
        </p:blipFill>
        <p:spPr>
          <a:xfrm>
            <a:off x="5735778" y="1"/>
            <a:ext cx="6088515" cy="7129848"/>
          </a:xfrm>
          <a:prstGeom prst="rect">
            <a:avLst/>
          </a:prstGeom>
        </p:spPr>
      </p:pic>
    </p:spTree>
    <p:extLst>
      <p:ext uri="{BB962C8B-B14F-4D97-AF65-F5344CB8AC3E}">
        <p14:creationId xmlns:p14="http://schemas.microsoft.com/office/powerpoint/2010/main" val="3217405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BF15-5288-4CAE-ABDF-BFA2AC4844F5}"/>
              </a:ext>
            </a:extLst>
          </p:cNvPr>
          <p:cNvSpPr>
            <a:spLocks noGrp="1"/>
          </p:cNvSpPr>
          <p:nvPr>
            <p:ph type="title"/>
          </p:nvPr>
        </p:nvSpPr>
        <p:spPr>
          <a:xfrm>
            <a:off x="1794805" y="414337"/>
            <a:ext cx="8911687" cy="1280890"/>
          </a:xfrm>
        </p:spPr>
        <p:txBody>
          <a:bodyPr/>
          <a:lstStyle/>
          <a:p>
            <a:r>
              <a:rPr lang="en-US" b="1" dirty="0"/>
              <a:t>Online Resources:</a:t>
            </a:r>
            <a:endParaRPr lang="en-GB" dirty="0"/>
          </a:p>
        </p:txBody>
      </p:sp>
      <p:sp>
        <p:nvSpPr>
          <p:cNvPr id="3" name="Content Placeholder 2">
            <a:extLst>
              <a:ext uri="{FF2B5EF4-FFF2-40B4-BE49-F238E27FC236}">
                <a16:creationId xmlns:a16="http://schemas.microsoft.com/office/drawing/2014/main" id="{5D6C8749-A17A-4404-8345-BA0ABE292D23}"/>
              </a:ext>
            </a:extLst>
          </p:cNvPr>
          <p:cNvSpPr>
            <a:spLocks noGrp="1"/>
          </p:cNvSpPr>
          <p:nvPr>
            <p:ph idx="1"/>
          </p:nvPr>
        </p:nvSpPr>
        <p:spPr>
          <a:xfrm>
            <a:off x="1794805" y="1514475"/>
            <a:ext cx="10126396" cy="5343525"/>
          </a:xfrm>
        </p:spPr>
        <p:txBody>
          <a:bodyPr>
            <a:normAutofit/>
          </a:bodyPr>
          <a:lstStyle/>
          <a:p>
            <a:pPr marL="0" lvl="0" indent="0">
              <a:buNone/>
            </a:pPr>
            <a:r>
              <a:rPr lang="en-US" sz="2000" b="1" dirty="0"/>
              <a:t>1. Using Online Corpora to Search for Specific Language Examples: </a:t>
            </a:r>
            <a:endParaRPr lang="en-GB" sz="2000" dirty="0"/>
          </a:p>
          <a:p>
            <a:pPr>
              <a:buFont typeface="Arial" panose="020B0604020202020204" pitchFamily="34" charset="0"/>
              <a:buChar char="•"/>
            </a:pPr>
            <a:r>
              <a:rPr lang="en-US" sz="2000" dirty="0" err="1"/>
              <a:t>BNCweb</a:t>
            </a:r>
            <a:r>
              <a:rPr lang="en-US" sz="2000" dirty="0"/>
              <a:t>: </a:t>
            </a:r>
            <a:r>
              <a:rPr lang="en-US" sz="2000" u="sng" dirty="0">
                <a:hlinkClick r:id="rId2"/>
              </a:rPr>
              <a:t>http://bncweb.lancs.ac.uk/bncwebSignup/user/login.php</a:t>
            </a:r>
            <a:endParaRPr lang="en-US" sz="2000" u="sng" dirty="0"/>
          </a:p>
          <a:p>
            <a:pPr>
              <a:buFont typeface="Arial" panose="020B0604020202020204" pitchFamily="34" charset="0"/>
              <a:buChar char="•"/>
            </a:pPr>
            <a:r>
              <a:rPr lang="en-US" sz="2000" dirty="0" err="1"/>
              <a:t>AntConc</a:t>
            </a:r>
            <a:r>
              <a:rPr lang="en-US" sz="2000" dirty="0"/>
              <a:t>: </a:t>
            </a:r>
            <a:r>
              <a:rPr lang="en-US" sz="2000" u="sng" dirty="0">
                <a:hlinkClick r:id="rId3"/>
              </a:rPr>
              <a:t>https://www.laurenceanthony.net/software/antconc/</a:t>
            </a:r>
            <a:endParaRPr lang="en-US" sz="2000" dirty="0"/>
          </a:p>
          <a:p>
            <a:pPr lvl="0">
              <a:buFont typeface="Arial" panose="020B0604020202020204" pitchFamily="34" charset="0"/>
              <a:buChar char="•"/>
            </a:pPr>
            <a:r>
              <a:rPr lang="en-US" sz="2000" dirty="0"/>
              <a:t>British Academic Written English (BAWE) corpus: </a:t>
            </a:r>
            <a:r>
              <a:rPr lang="en-US" sz="2000" u="sng" dirty="0">
                <a:solidFill>
                  <a:srgbClr val="6699FF"/>
                </a:solidFill>
                <a:hlinkClick r:id="rId4">
                  <a:extLst>
                    <a:ext uri="{A12FA001-AC4F-418D-AE19-62706E023703}">
                      <ahyp:hlinkClr xmlns:ahyp="http://schemas.microsoft.com/office/drawing/2018/hyperlinkcolor" val="tx"/>
                    </a:ext>
                  </a:extLst>
                </a:hlinkClick>
              </a:rPr>
              <a:t>https://app.sketchengine.eu/#dashboard?corpname=preloaded%2Fbawe2</a:t>
            </a:r>
            <a:endParaRPr lang="en-GB" sz="2000" dirty="0">
              <a:solidFill>
                <a:srgbClr val="6699FF"/>
              </a:solidFill>
            </a:endParaRPr>
          </a:p>
          <a:p>
            <a:pPr lvl="0">
              <a:buFont typeface="Arial" panose="020B0604020202020204" pitchFamily="34" charset="0"/>
              <a:buChar char="•"/>
            </a:pPr>
            <a:r>
              <a:rPr lang="en-US" sz="2000" dirty="0"/>
              <a:t>Corpus of Contemporary American English (COCA</a:t>
            </a:r>
            <a:r>
              <a:rPr lang="en-US" sz="2000" dirty="0">
                <a:solidFill>
                  <a:srgbClr val="6699FF"/>
                </a:solidFill>
              </a:rPr>
              <a:t>): </a:t>
            </a:r>
            <a:r>
              <a:rPr lang="en-US" sz="2000" u="sng" dirty="0">
                <a:solidFill>
                  <a:srgbClr val="6699FF"/>
                </a:solidFill>
                <a:hlinkClick r:id="rId5">
                  <a:extLst>
                    <a:ext uri="{A12FA001-AC4F-418D-AE19-62706E023703}">
                      <ahyp:hlinkClr xmlns:ahyp="http://schemas.microsoft.com/office/drawing/2018/hyperlinkcolor" val="tx"/>
                    </a:ext>
                  </a:extLst>
                </a:hlinkClick>
              </a:rPr>
              <a:t>https://www.english-corpora.org/coca/</a:t>
            </a:r>
            <a:endParaRPr lang="en-GB" sz="2000" dirty="0">
              <a:solidFill>
                <a:srgbClr val="6699FF"/>
              </a:solidFill>
            </a:endParaRPr>
          </a:p>
          <a:p>
            <a:pPr marL="0" lvl="0" indent="0">
              <a:buNone/>
            </a:pPr>
            <a:endParaRPr lang="en-GB" dirty="0"/>
          </a:p>
        </p:txBody>
      </p:sp>
      <p:sp>
        <p:nvSpPr>
          <p:cNvPr id="4" name="Slide Number Placeholder 3">
            <a:extLst>
              <a:ext uri="{FF2B5EF4-FFF2-40B4-BE49-F238E27FC236}">
                <a16:creationId xmlns:a16="http://schemas.microsoft.com/office/drawing/2014/main" id="{67CDAE32-7B76-384D-82FB-C7CD7CCB1243}"/>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2327090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Tasks for Session 1:</a:t>
            </a:r>
          </a:p>
        </p:txBody>
      </p:sp>
      <p:sp>
        <p:nvSpPr>
          <p:cNvPr id="3" name="Content Placeholder 2"/>
          <p:cNvSpPr>
            <a:spLocks noGrp="1"/>
          </p:cNvSpPr>
          <p:nvPr>
            <p:ph idx="1"/>
          </p:nvPr>
        </p:nvSpPr>
        <p:spPr>
          <a:xfrm>
            <a:off x="2589212" y="1725283"/>
            <a:ext cx="8915400" cy="4185939"/>
          </a:xfrm>
        </p:spPr>
        <p:txBody>
          <a:bodyPr/>
          <a:lstStyle/>
          <a:p>
            <a:pPr marL="457200" indent="-457200">
              <a:buFont typeface="+mj-lt"/>
              <a:buAutoNum type="arabicPeriod"/>
            </a:pPr>
            <a:r>
              <a:rPr lang="en-US" sz="2800" dirty="0"/>
              <a:t>Put your independent language learning goal in the Shared Doc. created by your lecturer</a:t>
            </a:r>
          </a:p>
          <a:p>
            <a:pPr marL="457200" indent="-457200">
              <a:buFont typeface="+mj-lt"/>
              <a:buAutoNum type="arabicPeriod"/>
            </a:pPr>
            <a:r>
              <a:rPr lang="en-US" sz="2800" dirty="0"/>
              <a:t>Watch the short videos about </a:t>
            </a:r>
            <a:r>
              <a:rPr lang="en-US" sz="2800" dirty="0" err="1"/>
              <a:t>BNCWeb</a:t>
            </a:r>
            <a:r>
              <a:rPr lang="en-US" sz="2800" dirty="0"/>
              <a:t> and </a:t>
            </a:r>
            <a:r>
              <a:rPr lang="en-US" sz="2800" dirty="0" err="1"/>
              <a:t>AntConc</a:t>
            </a:r>
            <a:r>
              <a:rPr lang="en-US" sz="2800" dirty="0"/>
              <a:t> corpora and build your own corpus</a:t>
            </a:r>
          </a:p>
          <a:p>
            <a:pPr marL="457200" indent="-457200">
              <a:buFont typeface="+mj-lt"/>
              <a:buAutoNum type="arabicPeriod"/>
            </a:pPr>
            <a:r>
              <a:rPr lang="en-US" sz="2800" dirty="0"/>
              <a:t>Collect at least 10 research articles related to your own research topic</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1251056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Personal Corpus</a:t>
            </a:r>
          </a:p>
        </p:txBody>
      </p:sp>
      <p:sp>
        <p:nvSpPr>
          <p:cNvPr id="3" name="Content Placeholder 2"/>
          <p:cNvSpPr>
            <a:spLocks noGrp="1"/>
          </p:cNvSpPr>
          <p:nvPr>
            <p:ph idx="1"/>
          </p:nvPr>
        </p:nvSpPr>
        <p:spPr>
          <a:xfrm>
            <a:off x="2589212" y="1720735"/>
            <a:ext cx="8915400" cy="4190487"/>
          </a:xfrm>
        </p:spPr>
        <p:txBody>
          <a:bodyPr>
            <a:noAutofit/>
          </a:bodyPr>
          <a:lstStyle/>
          <a:p>
            <a:pPr marL="0" indent="0">
              <a:buNone/>
            </a:pPr>
            <a:r>
              <a:rPr lang="en-US" sz="2000" dirty="0"/>
              <a:t>What is a corpus?</a:t>
            </a:r>
          </a:p>
          <a:p>
            <a:r>
              <a:rPr lang="en-HK" sz="2000" dirty="0">
                <a:solidFill>
                  <a:srgbClr val="202122"/>
                </a:solidFill>
                <a:latin typeface="Arial" panose="020B0604020202020204" pitchFamily="34" charset="0"/>
              </a:rPr>
              <a:t>a </a:t>
            </a:r>
            <a:r>
              <a:rPr lang="en-HK" sz="2000" b="1" dirty="0">
                <a:solidFill>
                  <a:srgbClr val="202122"/>
                </a:solidFill>
                <a:latin typeface="Arial" panose="020B0604020202020204" pitchFamily="34" charset="0"/>
              </a:rPr>
              <a:t>corpus</a:t>
            </a:r>
            <a:r>
              <a:rPr lang="en-HK" sz="2000" dirty="0">
                <a:solidFill>
                  <a:srgbClr val="202122"/>
                </a:solidFill>
                <a:latin typeface="Arial" panose="020B0604020202020204" pitchFamily="34" charset="0"/>
              </a:rPr>
              <a:t> (plural </a:t>
            </a:r>
            <a:r>
              <a:rPr lang="en-HK" sz="2000" i="1" dirty="0">
                <a:solidFill>
                  <a:srgbClr val="202122"/>
                </a:solidFill>
                <a:latin typeface="Arial" panose="020B0604020202020204" pitchFamily="34" charset="0"/>
              </a:rPr>
              <a:t>corpora</a:t>
            </a:r>
            <a:r>
              <a:rPr lang="en-HK" sz="2000" dirty="0">
                <a:solidFill>
                  <a:srgbClr val="202122"/>
                </a:solidFill>
                <a:latin typeface="Arial" panose="020B0604020202020204" pitchFamily="34" charset="0"/>
              </a:rPr>
              <a:t>) or </a:t>
            </a:r>
            <a:r>
              <a:rPr lang="en-HK" sz="2000" b="1" dirty="0">
                <a:solidFill>
                  <a:srgbClr val="202122"/>
                </a:solidFill>
                <a:latin typeface="Arial" panose="020B0604020202020204" pitchFamily="34" charset="0"/>
              </a:rPr>
              <a:t>text corpus</a:t>
            </a:r>
            <a:r>
              <a:rPr lang="en-HK" sz="2000" dirty="0">
                <a:solidFill>
                  <a:srgbClr val="202122"/>
                </a:solidFill>
                <a:latin typeface="Arial" panose="020B0604020202020204" pitchFamily="34" charset="0"/>
              </a:rPr>
              <a:t> is a </a:t>
            </a:r>
            <a:r>
              <a:rPr lang="en-HK" sz="2000" dirty="0">
                <a:solidFill>
                  <a:srgbClr val="0B0080"/>
                </a:solidFill>
                <a:latin typeface="Arial" panose="020B0604020202020204" pitchFamily="34" charset="0"/>
                <a:hlinkClick r:id="rId2" tooltip="Language resource"/>
              </a:rPr>
              <a:t>language resource</a:t>
            </a:r>
            <a:r>
              <a:rPr lang="en-HK" sz="2000" dirty="0">
                <a:solidFill>
                  <a:srgbClr val="202122"/>
                </a:solidFill>
                <a:latin typeface="Arial" panose="020B0604020202020204" pitchFamily="34" charset="0"/>
              </a:rPr>
              <a:t> consisting of a large and structured set of texts (nowadays usually electronically stored and processed). In </a:t>
            </a:r>
            <a:r>
              <a:rPr lang="en-HK" sz="2000" dirty="0">
                <a:solidFill>
                  <a:srgbClr val="0B0080"/>
                </a:solidFill>
                <a:latin typeface="Arial" panose="020B0604020202020204" pitchFamily="34" charset="0"/>
                <a:hlinkClick r:id="rId3" tooltip="Corpus linguistics"/>
              </a:rPr>
              <a:t>corpus linguistics</a:t>
            </a:r>
            <a:r>
              <a:rPr lang="en-HK" sz="2000" dirty="0">
                <a:solidFill>
                  <a:srgbClr val="202122"/>
                </a:solidFill>
                <a:latin typeface="Arial" panose="020B0604020202020204" pitchFamily="34" charset="0"/>
              </a:rPr>
              <a:t>, they are used to do statistical analysis and </a:t>
            </a:r>
            <a:r>
              <a:rPr lang="en-HK" sz="2000" dirty="0">
                <a:solidFill>
                  <a:srgbClr val="0B0080"/>
                </a:solidFill>
                <a:latin typeface="Arial" panose="020B0604020202020204" pitchFamily="34" charset="0"/>
                <a:hlinkClick r:id="rId4" tooltip="Statistical hypothesis testing"/>
              </a:rPr>
              <a:t>hypothesis testing</a:t>
            </a:r>
            <a:r>
              <a:rPr lang="en-HK" sz="2000" dirty="0">
                <a:solidFill>
                  <a:srgbClr val="202122"/>
                </a:solidFill>
                <a:latin typeface="Arial" panose="020B0604020202020204" pitchFamily="34" charset="0"/>
              </a:rPr>
              <a:t>, checking occurrences or validating linguistic rules within a specific language territory. It is a useful tool for students to improve their writing and vocabulary.</a:t>
            </a:r>
          </a:p>
          <a:p>
            <a:endParaRPr lang="en-HK" sz="2000" dirty="0">
              <a:solidFill>
                <a:srgbClr val="202122"/>
              </a:solidFill>
              <a:latin typeface="Arial" panose="020B0604020202020204" pitchFamily="34" charset="0"/>
            </a:endParaRPr>
          </a:p>
          <a:p>
            <a:pPr marL="0" indent="0">
              <a:buNone/>
            </a:pPr>
            <a:r>
              <a:rPr lang="en-HK" sz="2000" dirty="0">
                <a:solidFill>
                  <a:srgbClr val="202122"/>
                </a:solidFill>
                <a:latin typeface="Arial" panose="020B0604020202020204" pitchFamily="34" charset="0"/>
              </a:rPr>
              <a:t>In this course, you will know how to use two corpora (plural form of corpus):</a:t>
            </a:r>
          </a:p>
          <a:p>
            <a:r>
              <a:rPr lang="en-HK" sz="2000" dirty="0" err="1">
                <a:solidFill>
                  <a:srgbClr val="202122"/>
                </a:solidFill>
                <a:latin typeface="Arial" panose="020B0604020202020204" pitchFamily="34" charset="0"/>
              </a:rPr>
              <a:t>BNCWeb</a:t>
            </a:r>
            <a:r>
              <a:rPr lang="en-HK" sz="2000" dirty="0">
                <a:solidFill>
                  <a:srgbClr val="202122"/>
                </a:solidFill>
                <a:latin typeface="Arial" panose="020B0604020202020204" pitchFamily="34" charset="0"/>
              </a:rPr>
              <a:t> Corpus: </a:t>
            </a:r>
            <a:r>
              <a:rPr lang="en-HK" sz="2000" dirty="0">
                <a:solidFill>
                  <a:srgbClr val="202122"/>
                </a:solidFill>
                <a:latin typeface="Arial" panose="020B0604020202020204" pitchFamily="34" charset="0"/>
                <a:hlinkClick r:id="rId5"/>
              </a:rPr>
              <a:t>http://bncweb.lancs.ac.uk/bncwebSignup/user/login.php</a:t>
            </a:r>
            <a:endParaRPr lang="en-HK" sz="2000" dirty="0">
              <a:solidFill>
                <a:srgbClr val="202122"/>
              </a:solidFill>
              <a:latin typeface="Arial" panose="020B0604020202020204" pitchFamily="34" charset="0"/>
            </a:endParaRPr>
          </a:p>
          <a:p>
            <a:r>
              <a:rPr lang="en-HK" sz="2000" dirty="0" err="1">
                <a:solidFill>
                  <a:srgbClr val="202122"/>
                </a:solidFill>
                <a:latin typeface="Arial" panose="020B0604020202020204" pitchFamily="34" charset="0"/>
              </a:rPr>
              <a:t>AntConc</a:t>
            </a:r>
            <a:r>
              <a:rPr lang="en-HK" sz="2000" dirty="0">
                <a:solidFill>
                  <a:srgbClr val="202122"/>
                </a:solidFill>
                <a:latin typeface="Arial" panose="020B0604020202020204" pitchFamily="34" charset="0"/>
              </a:rPr>
              <a:t>: </a:t>
            </a:r>
            <a:r>
              <a:rPr lang="en-HK" sz="2000" dirty="0">
                <a:solidFill>
                  <a:srgbClr val="202122"/>
                </a:solidFill>
                <a:latin typeface="Arial" panose="020B0604020202020204" pitchFamily="34" charset="0"/>
                <a:hlinkClick r:id="rId6"/>
              </a:rPr>
              <a:t>https://www.laurenceanthony.net/software/antconc/</a:t>
            </a:r>
            <a:r>
              <a:rPr lang="en-HK" sz="2000" dirty="0">
                <a:solidFill>
                  <a:srgbClr val="202122"/>
                </a:solidFill>
                <a:latin typeface="Arial" panose="020B0604020202020204" pitchFamily="34" charset="0"/>
              </a:rPr>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338360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Introductory Videos on Corpora</a:t>
            </a:r>
          </a:p>
        </p:txBody>
      </p:sp>
      <p:sp>
        <p:nvSpPr>
          <p:cNvPr id="3" name="Content Placeholder 2"/>
          <p:cNvSpPr>
            <a:spLocks noGrp="1"/>
          </p:cNvSpPr>
          <p:nvPr>
            <p:ph idx="1"/>
          </p:nvPr>
        </p:nvSpPr>
        <p:spPr/>
        <p:txBody>
          <a:bodyPr/>
          <a:lstStyle/>
          <a:p>
            <a:pPr marL="0" indent="0">
              <a:buNone/>
            </a:pPr>
            <a:r>
              <a:rPr lang="en-US" b="1" dirty="0"/>
              <a:t>BNC Web Corpus:</a:t>
            </a:r>
          </a:p>
          <a:p>
            <a:pPr marL="0" indent="0">
              <a:buNone/>
            </a:pPr>
            <a:r>
              <a:rPr lang="en-US" dirty="0"/>
              <a:t>1. Login and Create an Academic </a:t>
            </a:r>
            <a:r>
              <a:rPr lang="en-US" dirty="0" err="1"/>
              <a:t>Subcorpus</a:t>
            </a:r>
            <a:r>
              <a:rPr lang="en-US" dirty="0"/>
              <a:t> in the </a:t>
            </a:r>
            <a:r>
              <a:rPr lang="en-US" dirty="0" err="1"/>
              <a:t>BNCWeb</a:t>
            </a:r>
            <a:r>
              <a:rPr lang="en-US" dirty="0"/>
              <a:t> (~ 6 </a:t>
            </a:r>
            <a:r>
              <a:rPr lang="en-US" dirty="0" err="1"/>
              <a:t>mins</a:t>
            </a:r>
            <a:r>
              <a:rPr lang="en-US" dirty="0"/>
              <a:t>)</a:t>
            </a:r>
          </a:p>
          <a:p>
            <a:r>
              <a:rPr lang="en-US" dirty="0">
                <a:hlinkClick r:id="rId2"/>
              </a:rPr>
              <a:t>https://youtu.be/rqs7xK-sU7M</a:t>
            </a:r>
            <a:r>
              <a:rPr lang="en-US" dirty="0"/>
              <a:t> </a:t>
            </a:r>
          </a:p>
          <a:p>
            <a:pPr marL="0" indent="0">
              <a:buNone/>
            </a:pPr>
            <a:endParaRPr lang="en-US" dirty="0"/>
          </a:p>
          <a:p>
            <a:pPr marL="0" indent="0">
              <a:buNone/>
            </a:pPr>
            <a:r>
              <a:rPr lang="en-US" dirty="0"/>
              <a:t>2. </a:t>
            </a:r>
            <a:r>
              <a:rPr lang="en-US" dirty="0" err="1"/>
              <a:t>Customise</a:t>
            </a:r>
            <a:r>
              <a:rPr lang="en-US" dirty="0"/>
              <a:t> User’s Settings (~ 4 </a:t>
            </a:r>
            <a:r>
              <a:rPr lang="en-US" dirty="0" err="1"/>
              <a:t>mins</a:t>
            </a:r>
            <a:r>
              <a:rPr lang="en-US" dirty="0"/>
              <a:t>)</a:t>
            </a:r>
          </a:p>
          <a:p>
            <a:r>
              <a:rPr lang="en-US" dirty="0">
                <a:hlinkClick r:id="rId3"/>
              </a:rPr>
              <a:t>https://youtu.be/sa8szUGPNvg</a:t>
            </a:r>
            <a:r>
              <a:rPr lang="en-US" dirty="0"/>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
        <p:nvSpPr>
          <p:cNvPr id="5" name="Rectangle 4"/>
          <p:cNvSpPr/>
          <p:nvPr/>
        </p:nvSpPr>
        <p:spPr>
          <a:xfrm>
            <a:off x="531812" y="2227811"/>
            <a:ext cx="1962006" cy="29177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Homework for this week:</a:t>
            </a:r>
          </a:p>
          <a:p>
            <a:endParaRPr lang="en-US" dirty="0">
              <a:solidFill>
                <a:schemeClr val="tx1"/>
              </a:solidFill>
            </a:endParaRPr>
          </a:p>
          <a:p>
            <a:pPr marL="342900" indent="-342900">
              <a:buAutoNum type="arabicPeriod"/>
            </a:pPr>
            <a:r>
              <a:rPr lang="en-US" dirty="0">
                <a:solidFill>
                  <a:schemeClr val="tx1"/>
                </a:solidFill>
              </a:rPr>
              <a:t>Register for an account</a:t>
            </a:r>
          </a:p>
          <a:p>
            <a:pPr marL="342900" indent="-342900">
              <a:buAutoNum type="arabicPeriod"/>
            </a:pPr>
            <a:r>
              <a:rPr lang="en-US" dirty="0" err="1">
                <a:solidFill>
                  <a:schemeClr val="tx1"/>
                </a:solidFill>
              </a:rPr>
              <a:t>Customise</a:t>
            </a:r>
            <a:r>
              <a:rPr lang="en-US" dirty="0">
                <a:solidFill>
                  <a:schemeClr val="tx1"/>
                </a:solidFill>
              </a:rPr>
              <a:t> the user’s settings</a:t>
            </a:r>
          </a:p>
        </p:txBody>
      </p:sp>
    </p:spTree>
    <p:extLst>
      <p:ext uri="{BB962C8B-B14F-4D97-AF65-F5344CB8AC3E}">
        <p14:creationId xmlns:p14="http://schemas.microsoft.com/office/powerpoint/2010/main" val="4230355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Introductory Videos on Corpora</a:t>
            </a:r>
          </a:p>
        </p:txBody>
      </p:sp>
      <p:sp>
        <p:nvSpPr>
          <p:cNvPr id="3" name="Content Placeholder 2"/>
          <p:cNvSpPr>
            <a:spLocks noGrp="1"/>
          </p:cNvSpPr>
          <p:nvPr>
            <p:ph idx="1"/>
          </p:nvPr>
        </p:nvSpPr>
        <p:spPr>
          <a:xfrm>
            <a:off x="2589212" y="1659467"/>
            <a:ext cx="8915400" cy="4639733"/>
          </a:xfrm>
        </p:spPr>
        <p:txBody>
          <a:bodyPr>
            <a:normAutofit/>
          </a:bodyPr>
          <a:lstStyle/>
          <a:p>
            <a:pPr marL="0" indent="0">
              <a:buNone/>
            </a:pPr>
            <a:r>
              <a:rPr lang="en-US" b="1" dirty="0" err="1"/>
              <a:t>AntConc</a:t>
            </a:r>
            <a:r>
              <a:rPr lang="en-US" b="1" dirty="0"/>
              <a:t>:</a:t>
            </a:r>
          </a:p>
          <a:p>
            <a:pPr marL="0" indent="0">
              <a:buNone/>
            </a:pPr>
            <a:endParaRPr lang="en-US" dirty="0"/>
          </a:p>
          <a:p>
            <a:pPr marL="0" indent="0">
              <a:buNone/>
            </a:pPr>
            <a:r>
              <a:rPr lang="en-US" dirty="0"/>
              <a:t>1. Create Your Own Corpus with </a:t>
            </a:r>
            <a:r>
              <a:rPr lang="en-US" dirty="0" err="1"/>
              <a:t>AntFileConverter</a:t>
            </a:r>
            <a:r>
              <a:rPr lang="en-US" dirty="0"/>
              <a:t> (~ 6 </a:t>
            </a:r>
            <a:r>
              <a:rPr lang="en-US" dirty="0" err="1"/>
              <a:t>mins</a:t>
            </a:r>
            <a:r>
              <a:rPr lang="en-US" dirty="0"/>
              <a:t>)</a:t>
            </a:r>
          </a:p>
          <a:p>
            <a:r>
              <a:rPr lang="en-US" dirty="0">
                <a:hlinkClick r:id="rId2"/>
              </a:rPr>
              <a:t>https://youtu.be/UJ5agGJS_iY</a:t>
            </a:r>
            <a:r>
              <a:rPr lang="en-US" dirty="0"/>
              <a:t> </a:t>
            </a:r>
          </a:p>
          <a:p>
            <a:endParaRPr lang="en-US" dirty="0"/>
          </a:p>
          <a:p>
            <a:pPr marL="0" indent="0">
              <a:buNone/>
            </a:pPr>
            <a:r>
              <a:rPr lang="en-US" dirty="0"/>
              <a:t>2. Introduction to </a:t>
            </a:r>
            <a:r>
              <a:rPr lang="en-US" dirty="0" err="1"/>
              <a:t>AntConc</a:t>
            </a:r>
            <a:r>
              <a:rPr lang="en-US" dirty="0"/>
              <a:t> + File View Function (~6 </a:t>
            </a:r>
            <a:r>
              <a:rPr lang="en-US" dirty="0" err="1"/>
              <a:t>mins</a:t>
            </a:r>
            <a:r>
              <a:rPr lang="en-US" dirty="0"/>
              <a:t>)</a:t>
            </a:r>
          </a:p>
          <a:p>
            <a:r>
              <a:rPr lang="en-US" dirty="0">
                <a:hlinkClick r:id="rId3"/>
              </a:rPr>
              <a:t>https://youtu.be/-o1i09GF5Y8</a:t>
            </a:r>
            <a:r>
              <a:rPr lang="en-US" dirty="0"/>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dirty="0"/>
          </a:p>
        </p:txBody>
      </p:sp>
      <p:sp>
        <p:nvSpPr>
          <p:cNvPr id="5" name="Rectangle 4"/>
          <p:cNvSpPr/>
          <p:nvPr/>
        </p:nvSpPr>
        <p:spPr>
          <a:xfrm>
            <a:off x="531812" y="1659467"/>
            <a:ext cx="1962006" cy="42407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Homework for this week:</a:t>
            </a:r>
          </a:p>
          <a:p>
            <a:endParaRPr lang="en-US" dirty="0">
              <a:solidFill>
                <a:schemeClr val="tx1"/>
              </a:solidFill>
            </a:endParaRPr>
          </a:p>
          <a:p>
            <a:pPr marL="342900" indent="-342900">
              <a:buAutoNum type="arabicPeriod"/>
            </a:pPr>
            <a:r>
              <a:rPr lang="en-US" dirty="0">
                <a:solidFill>
                  <a:schemeClr val="tx1"/>
                </a:solidFill>
              </a:rPr>
              <a:t>Download the software on your device</a:t>
            </a:r>
          </a:p>
          <a:p>
            <a:pPr marL="342900" indent="-342900">
              <a:buAutoNum type="arabicPeriod"/>
            </a:pPr>
            <a:r>
              <a:rPr lang="en-US" dirty="0">
                <a:solidFill>
                  <a:schemeClr val="tx1"/>
                </a:solidFill>
              </a:rPr>
              <a:t>Build your own corpus by importing the research articles you have collected</a:t>
            </a:r>
          </a:p>
        </p:txBody>
      </p:sp>
    </p:spTree>
    <p:extLst>
      <p:ext uri="{BB962C8B-B14F-4D97-AF65-F5344CB8AC3E}">
        <p14:creationId xmlns:p14="http://schemas.microsoft.com/office/powerpoint/2010/main" val="189537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73028"/>
            <a:ext cx="8911687" cy="1280890"/>
          </a:xfrm>
        </p:spPr>
        <p:txBody>
          <a:bodyPr/>
          <a:lstStyle/>
          <a:p>
            <a:r>
              <a:rPr lang="en-US" dirty="0"/>
              <a:t>Course Schedule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Right Arrow 6"/>
          <p:cNvSpPr/>
          <p:nvPr/>
        </p:nvSpPr>
        <p:spPr>
          <a:xfrm rot="10800000">
            <a:off x="10563283" y="4237440"/>
            <a:ext cx="773083" cy="507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BE612A6-1DAC-F585-DA71-CD8A8CA46C27}"/>
              </a:ext>
            </a:extLst>
          </p:cNvPr>
          <p:cNvPicPr>
            <a:picLocks noChangeAspect="1"/>
          </p:cNvPicPr>
          <p:nvPr/>
        </p:nvPicPr>
        <p:blipFill>
          <a:blip r:embed="rId2"/>
          <a:stretch>
            <a:fillRect/>
          </a:stretch>
        </p:blipFill>
        <p:spPr>
          <a:xfrm>
            <a:off x="1763759" y="757855"/>
            <a:ext cx="4101974" cy="6100145"/>
          </a:xfrm>
          <a:prstGeom prst="rect">
            <a:avLst/>
          </a:prstGeom>
        </p:spPr>
      </p:pic>
      <p:pic>
        <p:nvPicPr>
          <p:cNvPr id="5" name="Picture 4">
            <a:extLst>
              <a:ext uri="{FF2B5EF4-FFF2-40B4-BE49-F238E27FC236}">
                <a16:creationId xmlns:a16="http://schemas.microsoft.com/office/drawing/2014/main" id="{C7C6B5D7-92CC-2BB5-BAE5-F031A236A6A1}"/>
              </a:ext>
            </a:extLst>
          </p:cNvPr>
          <p:cNvPicPr>
            <a:picLocks noChangeAspect="1"/>
          </p:cNvPicPr>
          <p:nvPr/>
        </p:nvPicPr>
        <p:blipFill>
          <a:blip r:embed="rId3"/>
          <a:stretch>
            <a:fillRect/>
          </a:stretch>
        </p:blipFill>
        <p:spPr>
          <a:xfrm>
            <a:off x="6043405" y="757855"/>
            <a:ext cx="4420217" cy="4496427"/>
          </a:xfrm>
          <a:prstGeom prst="rect">
            <a:avLst/>
          </a:prstGeom>
        </p:spPr>
      </p:pic>
    </p:spTree>
    <p:extLst>
      <p:ext uri="{BB962C8B-B14F-4D97-AF65-F5344CB8AC3E}">
        <p14:creationId xmlns:p14="http://schemas.microsoft.com/office/powerpoint/2010/main" val="209784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8A842-B982-2D43-958A-60D98A285ADF}"/>
              </a:ext>
            </a:extLst>
          </p:cNvPr>
          <p:cNvSpPr>
            <a:spLocks noGrp="1"/>
          </p:cNvSpPr>
          <p:nvPr>
            <p:ph type="title"/>
          </p:nvPr>
        </p:nvSpPr>
        <p:spPr>
          <a:xfrm>
            <a:off x="649224" y="645106"/>
            <a:ext cx="3650279" cy="1259894"/>
          </a:xfrm>
        </p:spPr>
        <p:txBody>
          <a:bodyPr>
            <a:normAutofit/>
          </a:bodyPr>
          <a:lstStyle/>
          <a:p>
            <a:r>
              <a:rPr lang="en-US" dirty="0"/>
              <a:t>Introduction to the Course</a:t>
            </a:r>
          </a:p>
        </p:txBody>
      </p:sp>
      <p:sp>
        <p:nvSpPr>
          <p:cNvPr id="12" name="Rectangle 11">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F3EE51A-3DB0-5743-81CD-E26F8BE33641}"/>
              </a:ext>
            </a:extLst>
          </p:cNvPr>
          <p:cNvSpPr>
            <a:spLocks noGrp="1"/>
          </p:cNvSpPr>
          <p:nvPr>
            <p:ph idx="1"/>
          </p:nvPr>
        </p:nvSpPr>
        <p:spPr>
          <a:xfrm>
            <a:off x="649225" y="2133600"/>
            <a:ext cx="3650278" cy="3759253"/>
          </a:xfrm>
        </p:spPr>
        <p:txBody>
          <a:bodyPr>
            <a:normAutofit/>
          </a:bodyPr>
          <a:lstStyle/>
          <a:p>
            <a:pPr marL="0" indent="0">
              <a:buNone/>
            </a:pPr>
            <a:r>
              <a:rPr lang="en-US" b="1" dirty="0"/>
              <a:t>Assessment Methods:</a:t>
            </a:r>
          </a:p>
          <a:p>
            <a:pPr marL="0" indent="0">
              <a:buNone/>
            </a:pPr>
            <a:endParaRPr lang="en-US" dirty="0"/>
          </a:p>
          <a:p>
            <a:pPr marL="0" indent="0">
              <a:buNone/>
            </a:pPr>
            <a:endParaRPr lang="en-US" dirty="0"/>
          </a:p>
        </p:txBody>
      </p:sp>
      <p:sp>
        <p:nvSpPr>
          <p:cNvPr id="14"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B844A90-4477-BE48-A9B7-A59E0AA7149A}"/>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7</a:t>
            </a:fld>
            <a:endParaRPr lang="en-US" sz="1900"/>
          </a:p>
        </p:txBody>
      </p:sp>
      <p:graphicFrame>
        <p:nvGraphicFramePr>
          <p:cNvPr id="5" name="Table 4">
            <a:extLst>
              <a:ext uri="{FF2B5EF4-FFF2-40B4-BE49-F238E27FC236}">
                <a16:creationId xmlns:a16="http://schemas.microsoft.com/office/drawing/2014/main" id="{8A8A14AD-A57B-D948-9F0A-CA2F7D54043F}"/>
              </a:ext>
            </a:extLst>
          </p:cNvPr>
          <p:cNvGraphicFramePr>
            <a:graphicFrameLocks noGrp="1"/>
          </p:cNvGraphicFramePr>
          <p:nvPr>
            <p:extLst>
              <p:ext uri="{D42A27DB-BD31-4B8C-83A1-F6EECF244321}">
                <p14:modId xmlns:p14="http://schemas.microsoft.com/office/powerpoint/2010/main" val="1321746087"/>
              </p:ext>
            </p:extLst>
          </p:nvPr>
        </p:nvGraphicFramePr>
        <p:xfrm>
          <a:off x="4299503" y="165151"/>
          <a:ext cx="7510205" cy="5891240"/>
        </p:xfrm>
        <a:graphic>
          <a:graphicData uri="http://schemas.openxmlformats.org/drawingml/2006/table">
            <a:tbl>
              <a:tblPr firstRow="1" bandRow="1">
                <a:tableStyleId>{5C22544A-7EE6-4342-B048-85BDC9FD1C3A}</a:tableStyleId>
              </a:tblPr>
              <a:tblGrid>
                <a:gridCol w="1931965">
                  <a:extLst>
                    <a:ext uri="{9D8B030D-6E8A-4147-A177-3AD203B41FA5}">
                      <a16:colId xmlns:a16="http://schemas.microsoft.com/office/drawing/2014/main" val="1385146042"/>
                    </a:ext>
                  </a:extLst>
                </a:gridCol>
                <a:gridCol w="991993">
                  <a:extLst>
                    <a:ext uri="{9D8B030D-6E8A-4147-A177-3AD203B41FA5}">
                      <a16:colId xmlns:a16="http://schemas.microsoft.com/office/drawing/2014/main" val="963458885"/>
                    </a:ext>
                  </a:extLst>
                </a:gridCol>
                <a:gridCol w="900234">
                  <a:extLst>
                    <a:ext uri="{9D8B030D-6E8A-4147-A177-3AD203B41FA5}">
                      <a16:colId xmlns:a16="http://schemas.microsoft.com/office/drawing/2014/main" val="3781286541"/>
                    </a:ext>
                  </a:extLst>
                </a:gridCol>
                <a:gridCol w="3686013">
                  <a:extLst>
                    <a:ext uri="{9D8B030D-6E8A-4147-A177-3AD203B41FA5}">
                      <a16:colId xmlns:a16="http://schemas.microsoft.com/office/drawing/2014/main" val="3970065764"/>
                    </a:ext>
                  </a:extLst>
                </a:gridCol>
              </a:tblGrid>
              <a:tr h="563880">
                <a:tc>
                  <a:txBody>
                    <a:bodyPr/>
                    <a:lstStyle/>
                    <a:p>
                      <a:pPr>
                        <a:lnSpc>
                          <a:spcPct val="115000"/>
                        </a:lnSpc>
                      </a:pPr>
                      <a:r>
                        <a:rPr lang="en-HK" sz="1200" dirty="0">
                          <a:effectLst/>
                        </a:rPr>
                        <a:t>Type of</a:t>
                      </a:r>
                    </a:p>
                    <a:p>
                      <a:pPr>
                        <a:lnSpc>
                          <a:spcPct val="115000"/>
                        </a:lnSpc>
                      </a:pPr>
                      <a:r>
                        <a:rPr lang="en-HK" sz="1200" dirty="0">
                          <a:effectLst/>
                        </a:rPr>
                        <a:t>Assessment</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nSpc>
                          <a:spcPct val="115000"/>
                        </a:lnSpc>
                      </a:pPr>
                      <a:r>
                        <a:rPr lang="en-HK" sz="1200">
                          <a:effectLst/>
                        </a:rPr>
                        <a:t>Weighting</a:t>
                      </a:r>
                      <a:endParaRPr lang="en-HK" sz="120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a:effectLst/>
                        </a:rPr>
                        <a:t>CILOs to be</a:t>
                      </a:r>
                    </a:p>
                    <a:p>
                      <a:pPr>
                        <a:lnSpc>
                          <a:spcPct val="115000"/>
                        </a:lnSpc>
                      </a:pPr>
                      <a:r>
                        <a:rPr lang="en-HK" sz="1200">
                          <a:effectLst/>
                        </a:rPr>
                        <a:t>Addressed</a:t>
                      </a:r>
                      <a:endParaRPr lang="en-HK" sz="120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nSpc>
                          <a:spcPct val="115000"/>
                        </a:lnSpc>
                      </a:pPr>
                      <a:r>
                        <a:rPr lang="en-HK" sz="1200">
                          <a:effectLst/>
                        </a:rPr>
                        <a:t>Description of Assessment Task</a:t>
                      </a:r>
                      <a:endParaRPr lang="en-HK" sz="1200">
                        <a:solidFill>
                          <a:srgbClr val="000000"/>
                        </a:solidFill>
                        <a:effectLst/>
                        <a:latin typeface="Arial" panose="020B0604020202020204" pitchFamily="34" charset="0"/>
                        <a:ea typeface="PMingLiU" panose="02020500000000000000" pitchFamily="18" charset="-120"/>
                      </a:endParaRPr>
                    </a:p>
                  </a:txBody>
                  <a:tcPr marL="31827" marR="31827" marT="31827" marB="31827"/>
                </a:tc>
                <a:extLst>
                  <a:ext uri="{0D108BD9-81ED-4DB2-BD59-A6C34878D82A}">
                    <a16:rowId xmlns:a16="http://schemas.microsoft.com/office/drawing/2014/main" val="3925070731"/>
                  </a:ext>
                </a:extLst>
              </a:tr>
              <a:tr h="977150">
                <a:tc>
                  <a:txBody>
                    <a:bodyPr/>
                    <a:lstStyle/>
                    <a:p>
                      <a:pPr>
                        <a:lnSpc>
                          <a:spcPct val="115000"/>
                        </a:lnSpc>
                      </a:pPr>
                      <a:r>
                        <a:rPr lang="en-HK" sz="1200" b="1" dirty="0">
                          <a:effectLst/>
                        </a:rPr>
                        <a:t>Oral Presentation 1:</a:t>
                      </a:r>
                    </a:p>
                    <a:p>
                      <a:pPr>
                        <a:lnSpc>
                          <a:spcPct val="115000"/>
                        </a:lnSpc>
                      </a:pPr>
                      <a:r>
                        <a:rPr lang="en-HK" sz="1200" dirty="0">
                          <a:effectLst/>
                        </a:rPr>
                        <a:t>Presentation on a research article </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dirty="0">
                          <a:effectLst/>
                        </a:rPr>
                        <a:t>20%</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dirty="0">
                          <a:effectLst/>
                        </a:rPr>
                        <a:t> 1&amp;3</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just">
                        <a:lnSpc>
                          <a:spcPct val="115000"/>
                        </a:lnSpc>
                      </a:pPr>
                      <a:r>
                        <a:rPr lang="en-HK" sz="1000" dirty="0">
                          <a:effectLst/>
                        </a:rPr>
                        <a:t>Students will give an 8-minute presentation on a journal article in their field to a non-specialist audience and explain how the research is relevant to their own study. They should explain the (1) main research objectives, (2) key findings and the significance of the research, and (3) elucidate how the research presented in the journal article may impact their own research design. </a:t>
                      </a:r>
                      <a:endParaRPr lang="en-HK" sz="10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extLst>
                  <a:ext uri="{0D108BD9-81ED-4DB2-BD59-A6C34878D82A}">
                    <a16:rowId xmlns:a16="http://schemas.microsoft.com/office/drawing/2014/main" val="1189042249"/>
                  </a:ext>
                </a:extLst>
              </a:tr>
              <a:tr h="1335994">
                <a:tc>
                  <a:txBody>
                    <a:bodyPr/>
                    <a:lstStyle/>
                    <a:p>
                      <a:pPr>
                        <a:lnSpc>
                          <a:spcPct val="115000"/>
                        </a:lnSpc>
                      </a:pPr>
                      <a:r>
                        <a:rPr lang="en-HK" sz="1200" b="1" dirty="0">
                          <a:effectLst/>
                        </a:rPr>
                        <a:t>Oral Presentation 2:</a:t>
                      </a:r>
                    </a:p>
                    <a:p>
                      <a:pPr>
                        <a:lnSpc>
                          <a:spcPct val="115000"/>
                        </a:lnSpc>
                      </a:pPr>
                      <a:r>
                        <a:rPr lang="en-HK" sz="1200" dirty="0">
                          <a:effectLst/>
                        </a:rPr>
                        <a:t>Poster Presentation</a:t>
                      </a:r>
                    </a:p>
                  </a:txBody>
                  <a:tcPr marL="31827" marR="31827" marT="31827" marB="31827"/>
                </a:tc>
                <a:tc>
                  <a:txBody>
                    <a:bodyPr/>
                    <a:lstStyle/>
                    <a:p>
                      <a:pPr algn="ctr">
                        <a:lnSpc>
                          <a:spcPct val="115000"/>
                        </a:lnSpc>
                      </a:pPr>
                      <a:r>
                        <a:rPr lang="en-HK" sz="1200">
                          <a:effectLst/>
                        </a:rPr>
                        <a:t>20%</a:t>
                      </a:r>
                      <a:endParaRPr lang="en-HK" sz="120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dirty="0">
                          <a:effectLst/>
                        </a:rPr>
                        <a:t>1 &amp; 3</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just">
                        <a:lnSpc>
                          <a:spcPct val="115000"/>
                        </a:lnSpc>
                      </a:pPr>
                      <a:r>
                        <a:rPr lang="en-HK" sz="1000" dirty="0">
                          <a:effectLst/>
                        </a:rPr>
                        <a:t>This poster presentation assessment requires students to showcase their research focus, research design, and preliminary findings. Students will be assessed on their ability to design a poster showcasing their research, communicate research ideas effectively, engage with peers in thoughtful discussions, and respond to audience questions in a clear and structured manner.</a:t>
                      </a:r>
                      <a:endParaRPr lang="en-HK" sz="10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extLst>
                  <a:ext uri="{0D108BD9-81ED-4DB2-BD59-A6C34878D82A}">
                    <a16:rowId xmlns:a16="http://schemas.microsoft.com/office/drawing/2014/main" val="268511784"/>
                  </a:ext>
                </a:extLst>
              </a:tr>
              <a:tr h="1586520">
                <a:tc>
                  <a:txBody>
                    <a:bodyPr/>
                    <a:lstStyle/>
                    <a:p>
                      <a:pPr>
                        <a:lnSpc>
                          <a:spcPct val="115000"/>
                        </a:lnSpc>
                      </a:pPr>
                      <a:r>
                        <a:rPr lang="en-HK" sz="1200" b="1" dirty="0">
                          <a:effectLst/>
                        </a:rPr>
                        <a:t>Writing a research paper introduction and a literature review</a:t>
                      </a:r>
                      <a:endParaRPr lang="en-HK" sz="1200" b="1"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dirty="0">
                          <a:effectLst/>
                        </a:rPr>
                        <a:t>40%</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a:effectLst/>
                        </a:rPr>
                        <a:t>2, 3 &amp; 4</a:t>
                      </a:r>
                      <a:endParaRPr lang="en-HK" sz="120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just">
                        <a:lnSpc>
                          <a:spcPct val="115000"/>
                        </a:lnSpc>
                      </a:pPr>
                      <a:r>
                        <a:rPr lang="en-HK" sz="1000" dirty="0">
                          <a:effectLst/>
                        </a:rPr>
                        <a:t>Students will complete a take-home assignment that includes sufficient background information to provide context and significance for the research, a review of recent and relevant literature, proper acknowledgment of previous work on the topic, and an analysis or reference to the research gap that needs to be filled. Additionally, the assignment should feature a purpose statement highlighting the novelty and contributions of the research.</a:t>
                      </a:r>
                      <a:endParaRPr lang="en-HK" sz="10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extLst>
                  <a:ext uri="{0D108BD9-81ED-4DB2-BD59-A6C34878D82A}">
                    <a16:rowId xmlns:a16="http://schemas.microsoft.com/office/drawing/2014/main" val="3064308554"/>
                  </a:ext>
                </a:extLst>
              </a:tr>
              <a:tr h="1016808">
                <a:tc>
                  <a:txBody>
                    <a:bodyPr/>
                    <a:lstStyle/>
                    <a:p>
                      <a:pPr>
                        <a:lnSpc>
                          <a:spcPct val="115000"/>
                        </a:lnSpc>
                      </a:pPr>
                      <a:r>
                        <a:rPr lang="en-HK" sz="1200" b="1" dirty="0">
                          <a:effectLst/>
                        </a:rPr>
                        <a:t>Oral Presentation 3:</a:t>
                      </a:r>
                    </a:p>
                    <a:p>
                      <a:pPr>
                        <a:lnSpc>
                          <a:spcPct val="115000"/>
                        </a:lnSpc>
                      </a:pPr>
                      <a:r>
                        <a:rPr lang="en-HK" sz="1200" dirty="0">
                          <a:effectLst/>
                        </a:rPr>
                        <a:t>Presentation on the student’s own research (3MT Presentation)</a:t>
                      </a:r>
                    </a:p>
                  </a:txBody>
                  <a:tcPr marL="31827" marR="31827" marT="31827" marB="31827"/>
                </a:tc>
                <a:tc>
                  <a:txBody>
                    <a:bodyPr/>
                    <a:lstStyle/>
                    <a:p>
                      <a:pPr algn="ctr">
                        <a:lnSpc>
                          <a:spcPct val="115000"/>
                        </a:lnSpc>
                      </a:pPr>
                      <a:r>
                        <a:rPr lang="en-HK" sz="1200" dirty="0">
                          <a:effectLst/>
                        </a:rPr>
                        <a:t>20%</a:t>
                      </a:r>
                    </a:p>
                    <a:p>
                      <a:pPr algn="ctr">
                        <a:lnSpc>
                          <a:spcPct val="115000"/>
                        </a:lnSpc>
                      </a:pPr>
                      <a:r>
                        <a:rPr lang="en-HK" sz="1200" dirty="0">
                          <a:effectLst/>
                        </a:rPr>
                        <a:t> </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ctr">
                        <a:lnSpc>
                          <a:spcPct val="115000"/>
                        </a:lnSpc>
                      </a:pPr>
                      <a:r>
                        <a:rPr lang="en-HK" sz="1200" dirty="0">
                          <a:effectLst/>
                        </a:rPr>
                        <a:t>1 &amp; 3</a:t>
                      </a:r>
                      <a:endParaRPr lang="en-HK" sz="12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tc>
                  <a:txBody>
                    <a:bodyPr/>
                    <a:lstStyle/>
                    <a:p>
                      <a:pPr algn="just">
                        <a:lnSpc>
                          <a:spcPct val="115000"/>
                        </a:lnSpc>
                      </a:pPr>
                      <a:r>
                        <a:rPr lang="en-HK" sz="1000" dirty="0">
                          <a:effectLst/>
                        </a:rPr>
                        <a:t>Students will give a 3-minute presentation on their own research. They need to explain the objectives, design and significance of their research concisely and powerfully to a non-specialist audience using a range of 3MT features.</a:t>
                      </a:r>
                      <a:endParaRPr lang="en-HK" sz="1000" dirty="0">
                        <a:solidFill>
                          <a:srgbClr val="000000"/>
                        </a:solidFill>
                        <a:effectLst/>
                        <a:latin typeface="Arial" panose="020B0604020202020204" pitchFamily="34" charset="0"/>
                        <a:ea typeface="PMingLiU" panose="02020500000000000000" pitchFamily="18" charset="-120"/>
                      </a:endParaRPr>
                    </a:p>
                  </a:txBody>
                  <a:tcPr marL="31827" marR="31827" marT="31827" marB="31827"/>
                </a:tc>
                <a:extLst>
                  <a:ext uri="{0D108BD9-81ED-4DB2-BD59-A6C34878D82A}">
                    <a16:rowId xmlns:a16="http://schemas.microsoft.com/office/drawing/2014/main" val="318196771"/>
                  </a:ext>
                </a:extLst>
              </a:tr>
            </a:tbl>
          </a:graphicData>
        </a:graphic>
      </p:graphicFrame>
      <p:sp>
        <p:nvSpPr>
          <p:cNvPr id="6" name="TextBox 5"/>
          <p:cNvSpPr txBox="1"/>
          <p:nvPr/>
        </p:nvSpPr>
        <p:spPr>
          <a:xfrm>
            <a:off x="649224" y="2894544"/>
            <a:ext cx="3536830" cy="2959272"/>
          </a:xfrm>
          <a:prstGeom prst="rect">
            <a:avLst/>
          </a:prstGeom>
          <a:noFill/>
        </p:spPr>
        <p:txBody>
          <a:bodyPr wrap="square" rtlCol="0">
            <a:spAutoFit/>
          </a:bodyPr>
          <a:lstStyle/>
          <a:p>
            <a:pPr>
              <a:lnSpc>
                <a:spcPct val="115000"/>
              </a:lnSpc>
              <a:spcAft>
                <a:spcPts val="0"/>
              </a:spcAft>
            </a:pPr>
            <a:r>
              <a:rPr lang="en-US" b="1" dirty="0">
                <a:solidFill>
                  <a:srgbClr val="FF0000"/>
                </a:solidFill>
                <a:latin typeface="Arial" panose="020B0604020202020204" pitchFamily="34" charset="0"/>
                <a:ea typeface="PMingLiU" panose="02020500000000000000"/>
              </a:rPr>
              <a:t>Students must </a:t>
            </a:r>
            <a:r>
              <a:rPr lang="en-US" b="1" u="sng" dirty="0">
                <a:solidFill>
                  <a:srgbClr val="FF0000"/>
                </a:solidFill>
                <a:latin typeface="Arial" panose="020B0604020202020204" pitchFamily="34" charset="0"/>
                <a:ea typeface="PMingLiU" panose="02020500000000000000"/>
              </a:rPr>
              <a:t>complete all course assessments</a:t>
            </a:r>
            <a:r>
              <a:rPr lang="en-US" b="1" dirty="0">
                <a:solidFill>
                  <a:srgbClr val="FF0000"/>
                </a:solidFill>
                <a:latin typeface="Arial" panose="020B0604020202020204" pitchFamily="34" charset="0"/>
                <a:ea typeface="PMingLiU" panose="02020500000000000000"/>
              </a:rPr>
              <a:t>, which in total have to </a:t>
            </a:r>
            <a:r>
              <a:rPr lang="en-US" b="1" u="sng" dirty="0">
                <a:solidFill>
                  <a:srgbClr val="FF0000"/>
                </a:solidFill>
                <a:latin typeface="Arial" panose="020B0604020202020204" pitchFamily="34" charset="0"/>
                <a:ea typeface="PMingLiU" panose="02020500000000000000"/>
              </a:rPr>
              <a:t>reach at least the satisfactory level </a:t>
            </a:r>
            <a:r>
              <a:rPr lang="en-US" b="1" dirty="0">
                <a:solidFill>
                  <a:srgbClr val="FF0000"/>
                </a:solidFill>
                <a:latin typeface="Arial" panose="020B0604020202020204" pitchFamily="34" charset="0"/>
                <a:ea typeface="PMingLiU" panose="02020500000000000000"/>
              </a:rPr>
              <a:t>in order to pass the course. Please refer to the assessment rubrics for details of the assessment criteria and assessment standards.</a:t>
            </a:r>
            <a:endParaRPr lang="en-US" dirty="0">
              <a:solidFill>
                <a:srgbClr val="000000"/>
              </a:solidFill>
              <a:latin typeface="Arial" panose="020B0604020202020204" pitchFamily="34" charset="0"/>
              <a:ea typeface="PMingLiU" panose="02020500000000000000"/>
            </a:endParaRPr>
          </a:p>
        </p:txBody>
      </p:sp>
    </p:spTree>
    <p:extLst>
      <p:ext uri="{BB962C8B-B14F-4D97-AF65-F5344CB8AC3E}">
        <p14:creationId xmlns:p14="http://schemas.microsoft.com/office/powerpoint/2010/main" val="250522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970344"/>
            <a:ext cx="8911687" cy="1280890"/>
          </a:xfrm>
        </p:spPr>
        <p:txBody>
          <a:bodyPr/>
          <a:lstStyle/>
          <a:p>
            <a:r>
              <a:rPr lang="en-US" dirty="0"/>
              <a:t>Late Submission Policy</a:t>
            </a:r>
          </a:p>
        </p:txBody>
      </p:sp>
      <p:sp>
        <p:nvSpPr>
          <p:cNvPr id="3" name="Content Placeholder 2"/>
          <p:cNvSpPr>
            <a:spLocks noGrp="1"/>
          </p:cNvSpPr>
          <p:nvPr>
            <p:ph idx="1"/>
          </p:nvPr>
        </p:nvSpPr>
        <p:spPr/>
        <p:txBody>
          <a:bodyPr/>
          <a:lstStyle/>
          <a:p>
            <a:pPr marL="0" indent="0">
              <a:lnSpc>
                <a:spcPct val="150000"/>
              </a:lnSpc>
              <a:buNone/>
            </a:pPr>
            <a:r>
              <a:rPr lang="en-US" sz="2000" dirty="0">
                <a:solidFill>
                  <a:schemeClr val="tx1"/>
                </a:solidFill>
              </a:rPr>
              <a:t>Late submissions of assignments will incur penalties – </a:t>
            </a:r>
            <a:r>
              <a:rPr lang="en-US" sz="2000" b="1" u="sng" dirty="0">
                <a:solidFill>
                  <a:schemeClr val="tx1"/>
                </a:solidFill>
              </a:rPr>
              <a:t>one percent of the final score for that assignment</a:t>
            </a:r>
            <a:r>
              <a:rPr lang="en-US" sz="2000" u="sng" dirty="0">
                <a:solidFill>
                  <a:schemeClr val="tx1"/>
                </a:solidFill>
              </a:rPr>
              <a:t> </a:t>
            </a:r>
            <a:r>
              <a:rPr lang="en-US" sz="2000" dirty="0">
                <a:solidFill>
                  <a:schemeClr val="tx1"/>
                </a:solidFill>
              </a:rPr>
              <a:t>will be deducted for each day past the deadline (weekends and statutory holidays included). Assignments submitted more than </a:t>
            </a:r>
            <a:r>
              <a:rPr lang="en-US" sz="2000" b="1" u="sng" dirty="0">
                <a:solidFill>
                  <a:schemeClr val="tx1"/>
                </a:solidFill>
              </a:rPr>
              <a:t>5 days after the deadline will receive a zero mark</a:t>
            </a:r>
            <a:r>
              <a:rPr lang="en-US" sz="2000" dirty="0">
                <a:solidFill>
                  <a:schemeClr val="tx1"/>
                </a:solidFill>
              </a:rPr>
              <a:t>. If you have a valid reason for late submission, you should discuss it with your lecturer </a:t>
            </a:r>
            <a:r>
              <a:rPr lang="en-US" sz="2000" b="1" u="sng" dirty="0">
                <a:solidFill>
                  <a:schemeClr val="tx1"/>
                </a:solidFill>
              </a:rPr>
              <a:t>prior to</a:t>
            </a:r>
            <a:r>
              <a:rPr lang="en-US" sz="2000" b="1" dirty="0">
                <a:solidFill>
                  <a:schemeClr val="tx1"/>
                </a:solidFill>
              </a:rPr>
              <a:t> </a:t>
            </a:r>
            <a:r>
              <a:rPr lang="en-US" sz="2000" dirty="0">
                <a:solidFill>
                  <a:schemeClr val="tx1"/>
                </a:solidFill>
              </a:rPr>
              <a:t>the assignment due date. </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14691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5E6-0C1D-4551-8C29-EB935511A574}"/>
              </a:ext>
            </a:extLst>
          </p:cNvPr>
          <p:cNvSpPr>
            <a:spLocks noGrp="1"/>
          </p:cNvSpPr>
          <p:nvPr>
            <p:ph type="title"/>
          </p:nvPr>
        </p:nvSpPr>
        <p:spPr/>
        <p:txBody>
          <a:bodyPr/>
          <a:lstStyle/>
          <a:p>
            <a:r>
              <a:rPr lang="en-HK" dirty="0"/>
              <a:t>Plagiarism Policy</a:t>
            </a:r>
          </a:p>
        </p:txBody>
      </p:sp>
      <p:sp>
        <p:nvSpPr>
          <p:cNvPr id="3" name="Content Placeholder 2">
            <a:extLst>
              <a:ext uri="{FF2B5EF4-FFF2-40B4-BE49-F238E27FC236}">
                <a16:creationId xmlns:a16="http://schemas.microsoft.com/office/drawing/2014/main" id="{D1B8B19B-5B94-48D2-9BE1-2750B9C97D7A}"/>
              </a:ext>
            </a:extLst>
          </p:cNvPr>
          <p:cNvSpPr>
            <a:spLocks noGrp="1"/>
          </p:cNvSpPr>
          <p:nvPr>
            <p:ph idx="1"/>
          </p:nvPr>
        </p:nvSpPr>
        <p:spPr/>
        <p:txBody>
          <a:bodyPr/>
          <a:lstStyle/>
          <a:p>
            <a:pPr algn="just">
              <a:lnSpc>
                <a:spcPct val="150000"/>
              </a:lnSpc>
            </a:pPr>
            <a:r>
              <a:rPr lang="en-US" sz="2000" dirty="0"/>
              <a:t>Plagiarism (i.e. copying from other sources without an acknowledgement or copying other students’ work) is </a:t>
            </a:r>
            <a:r>
              <a:rPr lang="en-US" sz="2000" b="1" u="sng" dirty="0"/>
              <a:t>not</a:t>
            </a:r>
            <a:r>
              <a:rPr lang="en-US" sz="2000" b="1" dirty="0"/>
              <a:t> tolerated </a:t>
            </a:r>
            <a:r>
              <a:rPr lang="en-US" sz="2000" dirty="0"/>
              <a:t>at HKBU. Should a case of plagiarism be established, University regulations will be strictly applied, and these potentially include </a:t>
            </a:r>
            <a:r>
              <a:rPr lang="en-US" sz="2000" b="1" u="sng" dirty="0"/>
              <a:t>failing a course or being expelled from the University</a:t>
            </a:r>
            <a:r>
              <a:rPr lang="en-US" sz="2000" dirty="0"/>
              <a:t>. Please read the </a:t>
            </a:r>
            <a:r>
              <a:rPr lang="en-US" sz="2000" u="sng" dirty="0">
                <a:hlinkClick r:id="rId2"/>
              </a:rPr>
              <a:t>University’s guidelines for students on academic Integrity</a:t>
            </a:r>
            <a:r>
              <a:rPr lang="en-US" sz="2000" dirty="0"/>
              <a:t>.</a:t>
            </a:r>
            <a:endParaRPr lang="en-HK" sz="2000" dirty="0"/>
          </a:p>
          <a:p>
            <a:endParaRPr lang="en-HK" dirty="0"/>
          </a:p>
        </p:txBody>
      </p:sp>
      <p:sp>
        <p:nvSpPr>
          <p:cNvPr id="4" name="Slide Number Placeholder 3">
            <a:extLst>
              <a:ext uri="{FF2B5EF4-FFF2-40B4-BE49-F238E27FC236}">
                <a16:creationId xmlns:a16="http://schemas.microsoft.com/office/drawing/2014/main" id="{A7AE681F-92E8-42FA-8C88-EC2D1FA9BCB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4113152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BE5400CADFA0469A091337646547C3" ma:contentTypeVersion="19" ma:contentTypeDescription="Create a new document." ma:contentTypeScope="" ma:versionID="4ac7b3fec7a635f0d26cf0f2f3084b92">
  <xsd:schema xmlns:xsd="http://www.w3.org/2001/XMLSchema" xmlns:xs="http://www.w3.org/2001/XMLSchema" xmlns:p="http://schemas.microsoft.com/office/2006/metadata/properties" xmlns:ns3="30d3476f-ec53-4671-8980-d10767fdaaec" xmlns:ns4="4b97df95-d6ed-4c71-86d4-bf7c4bd3aaf0" targetNamespace="http://schemas.microsoft.com/office/2006/metadata/properties" ma:root="true" ma:fieldsID="6e7e6bb83efcff1327dbd684cd6988eb" ns3:_="" ns4:_="">
    <xsd:import namespace="30d3476f-ec53-4671-8980-d10767fdaaec"/>
    <xsd:import namespace="4b97df95-d6ed-4c71-86d4-bf7c4bd3aaf0"/>
    <xsd:element name="properties">
      <xsd:complexType>
        <xsd:sequence>
          <xsd:element name="documentManagement">
            <xsd:complexType>
              <xsd:all>
                <xsd:element ref="ns3:MigrationWizId" minOccurs="0"/>
                <xsd:element ref="ns3:MigrationWizIdPermissions" minOccurs="0"/>
                <xsd:element ref="ns3:MigrationWizIdVersion"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3476f-ec53-4671-8980-d10767fdaaec"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element name="_activity" ma:index="25" nillable="true" ma:displayName="_activity" ma:hidden="true" ma:internalName="_activity">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97df95-d6ed-4c71-86d4-bf7c4bd3aaf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 xmlns="30d3476f-ec53-4671-8980-d10767fdaaec" xsi:nil="true"/>
    <MigrationWizIdPermissions xmlns="30d3476f-ec53-4671-8980-d10767fdaaec" xsi:nil="true"/>
    <MigrationWizIdVersion xmlns="30d3476f-ec53-4671-8980-d10767fdaaec" xsi:nil="true"/>
    <_activity xmlns="30d3476f-ec53-4671-8980-d10767fdaaec" xsi:nil="true"/>
  </documentManagement>
</p:properties>
</file>

<file path=customXml/itemProps1.xml><?xml version="1.0" encoding="utf-8"?>
<ds:datastoreItem xmlns:ds="http://schemas.openxmlformats.org/officeDocument/2006/customXml" ds:itemID="{B4AF4C3A-30E0-43A3-BE5A-146BBB8680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3476f-ec53-4671-8980-d10767fdaaec"/>
    <ds:schemaRef ds:uri="4b97df95-d6ed-4c71-86d4-bf7c4bd3a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9F1F0-2EC0-44A5-9901-1881A0F462B5}">
  <ds:schemaRefs>
    <ds:schemaRef ds:uri="http://schemas.microsoft.com/sharepoint/v3/contenttype/forms"/>
  </ds:schemaRefs>
</ds:datastoreItem>
</file>

<file path=customXml/itemProps3.xml><?xml version="1.0" encoding="utf-8"?>
<ds:datastoreItem xmlns:ds="http://schemas.openxmlformats.org/officeDocument/2006/customXml" ds:itemID="{D51D4D0D-7D11-4654-8FC8-7FD3148BF36C}">
  <ds:schemaRefs>
    <ds:schemaRef ds:uri="30d3476f-ec53-4671-8980-d10767fdaae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4b97df95-d6ed-4c71-86d4-bf7c4bd3aaf0"/>
    <ds:schemaRef ds:uri="http://purl.org/dc/dcmitype/"/>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876</TotalTime>
  <Words>6130</Words>
  <Application>Microsoft Office PowerPoint</Application>
  <PresentationFormat>Widescreen</PresentationFormat>
  <Paragraphs>516</Paragraphs>
  <Slides>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DengXian</vt:lpstr>
      <vt:lpstr>PMingLiU</vt:lpstr>
      <vt:lpstr>Arial</vt:lpstr>
      <vt:lpstr>Calibri</vt:lpstr>
      <vt:lpstr>Century Gothic</vt:lpstr>
      <vt:lpstr>Symbol</vt:lpstr>
      <vt:lpstr>Wingdings 3</vt:lpstr>
      <vt:lpstr>Wisp</vt:lpstr>
      <vt:lpstr>MCCP6020  Advanced English for Academic Purposes</vt:lpstr>
      <vt:lpstr>Your Lecturer</vt:lpstr>
      <vt:lpstr>Learning Outcomes:</vt:lpstr>
      <vt:lpstr>Introduction to the Course</vt:lpstr>
      <vt:lpstr>Introduction to the Course</vt:lpstr>
      <vt:lpstr>Course Schedule</vt:lpstr>
      <vt:lpstr>Introduction to the Course</vt:lpstr>
      <vt:lpstr>Late Submission Policy</vt:lpstr>
      <vt:lpstr>Plagiarism Policy</vt:lpstr>
      <vt:lpstr>Use of AI Tools in Assessments</vt:lpstr>
      <vt:lpstr>Downloading Sample Research Articles</vt:lpstr>
      <vt:lpstr>Warm-up Task</vt:lpstr>
      <vt:lpstr>Structure of a Thesis/Journal Article </vt:lpstr>
      <vt:lpstr>The ‘Hourglass’ Thesis Model Based on Primary Research  </vt:lpstr>
      <vt:lpstr>Task 1</vt:lpstr>
      <vt:lpstr>Task 2</vt:lpstr>
      <vt:lpstr>PowerPoint Presentation</vt:lpstr>
      <vt:lpstr>PowerPoint Presentation</vt:lpstr>
      <vt:lpstr>HKBU Postgraduates’ Theses on HKBU Library Website</vt:lpstr>
      <vt:lpstr>Introducing Your Research </vt:lpstr>
      <vt:lpstr>Task 2 – Functions, Key Component and Language Features of an ‘INTRODUCTION’</vt:lpstr>
      <vt:lpstr>Task 2</vt:lpstr>
      <vt:lpstr>Task 2</vt:lpstr>
      <vt:lpstr>INTRODUCTION of a Thesis/Journal Article </vt:lpstr>
      <vt:lpstr>INTRODUCTION of a Thesis/Journal Article </vt:lpstr>
      <vt:lpstr>PowerPoint Presentation</vt:lpstr>
      <vt:lpstr>Task 3</vt:lpstr>
      <vt:lpstr>Task 3</vt:lpstr>
      <vt:lpstr>Task 3</vt:lpstr>
      <vt:lpstr>Task 3</vt:lpstr>
      <vt:lpstr>Task 3</vt:lpstr>
      <vt:lpstr>Task 4</vt:lpstr>
      <vt:lpstr>PowerPoint Presentation</vt:lpstr>
      <vt:lpstr>Task 4</vt:lpstr>
      <vt:lpstr>PowerPoint Presentation</vt:lpstr>
      <vt:lpstr>Task 4</vt:lpstr>
      <vt:lpstr>Task 4</vt:lpstr>
      <vt:lpstr>Task 4</vt:lpstr>
      <vt:lpstr>Task 4</vt:lpstr>
      <vt:lpstr>Task 4</vt:lpstr>
      <vt:lpstr>Task 4</vt:lpstr>
      <vt:lpstr>Task 5</vt:lpstr>
      <vt:lpstr>Task 6</vt:lpstr>
      <vt:lpstr>Task 7</vt:lpstr>
      <vt:lpstr>PowerPoint Presentation</vt:lpstr>
      <vt:lpstr>Task 8 </vt:lpstr>
      <vt:lpstr>PowerPoint Presentation</vt:lpstr>
      <vt:lpstr>PowerPoint Presentation</vt:lpstr>
      <vt:lpstr>PowerPoint Presentation</vt:lpstr>
      <vt:lpstr>PowerPoint Presentation</vt:lpstr>
      <vt:lpstr>Speaking Practice Task: </vt:lpstr>
      <vt:lpstr>Independent Language Learning:</vt:lpstr>
      <vt:lpstr>An effective independent language learner should be able to plan, monitor and reflect on their own learning</vt:lpstr>
      <vt:lpstr>Now, start to create a plan to help yourself enhance your English skills during your postgraduate studies. Please refer to Sections 3 and 5 of the Independent Language Learning Guide in order to complete your goals plan. </vt:lpstr>
      <vt:lpstr>Online Resources:</vt:lpstr>
      <vt:lpstr>Homework Tasks for Session 1:</vt:lpstr>
      <vt:lpstr>Build Your Personal Corpus</vt:lpstr>
      <vt:lpstr>Introductory Videos on Corpora</vt:lpstr>
      <vt:lpstr>Introductory Videos on Corpora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MCCP6020/7020 Advanced English for Academic Purposes</dc:title>
  <dc:creator>Law Yuen Yi</dc:creator>
  <cp:lastModifiedBy>Author</cp:lastModifiedBy>
  <cp:revision>33</cp:revision>
  <dcterms:created xsi:type="dcterms:W3CDTF">2020-08-23T05:36:28Z</dcterms:created>
  <dcterms:modified xsi:type="dcterms:W3CDTF">2025-08-29T10:08:28Z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0x0101006CBE5400CADFA0469A091337646547C3</vt:lpwstr>
  </property>
</Properties>
</file>